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 id="2147484056" r:id="rId2"/>
  </p:sldMasterIdLst>
  <p:notesMasterIdLst>
    <p:notesMasterId r:id="rId40"/>
  </p:notesMasterIdLst>
  <p:sldIdLst>
    <p:sldId id="256" r:id="rId3"/>
    <p:sldId id="321" r:id="rId4"/>
    <p:sldId id="324" r:id="rId5"/>
    <p:sldId id="318" r:id="rId6"/>
    <p:sldId id="306" r:id="rId7"/>
    <p:sldId id="325" r:id="rId8"/>
    <p:sldId id="326" r:id="rId9"/>
    <p:sldId id="307" r:id="rId10"/>
    <p:sldId id="276" r:id="rId11"/>
    <p:sldId id="362" r:id="rId12"/>
    <p:sldId id="323" r:id="rId13"/>
    <p:sldId id="348" r:id="rId14"/>
    <p:sldId id="363" r:id="rId15"/>
    <p:sldId id="364" r:id="rId16"/>
    <p:sldId id="365" r:id="rId17"/>
    <p:sldId id="366" r:id="rId18"/>
    <p:sldId id="367" r:id="rId19"/>
    <p:sldId id="376" r:id="rId20"/>
    <p:sldId id="343" r:id="rId21"/>
    <p:sldId id="259" r:id="rId22"/>
    <p:sldId id="266" r:id="rId23"/>
    <p:sldId id="261" r:id="rId24"/>
    <p:sldId id="262" r:id="rId25"/>
    <p:sldId id="263" r:id="rId26"/>
    <p:sldId id="344" r:id="rId27"/>
    <p:sldId id="347" r:id="rId28"/>
    <p:sldId id="372" r:id="rId29"/>
    <p:sldId id="371" r:id="rId30"/>
    <p:sldId id="355" r:id="rId31"/>
    <p:sldId id="265" r:id="rId32"/>
    <p:sldId id="267" r:id="rId33"/>
    <p:sldId id="268" r:id="rId34"/>
    <p:sldId id="269" r:id="rId35"/>
    <p:sldId id="354" r:id="rId36"/>
    <p:sldId id="373" r:id="rId37"/>
    <p:sldId id="374" r:id="rId38"/>
    <p:sldId id="37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6C"/>
    <a:srgbClr val="FF5E00"/>
    <a:srgbClr val="F6C79B"/>
    <a:srgbClr val="FF7B00"/>
    <a:srgbClr val="FF8256"/>
    <a:srgbClr val="FF7A50"/>
    <a:srgbClr val="FF7249"/>
    <a:srgbClr val="D7E1F4"/>
    <a:srgbClr val="D0D9E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890"/>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fr-FR" sz="1800" dirty="0"/>
              <a:t>Près de</a:t>
            </a:r>
            <a:r>
              <a:rPr lang="fr-FR" sz="1800" baseline="0" dirty="0"/>
              <a:t> 1300 participants</a:t>
            </a:r>
            <a:endParaRPr lang="fr-FR" sz="1800" dirty="0"/>
          </a:p>
        </c:rich>
      </c:tx>
      <c:layout>
        <c:manualLayout>
          <c:xMode val="edge"/>
          <c:yMode val="edge"/>
          <c:x val="0.59531240975508504"/>
          <c:y val="1.7191247895087365E-2"/>
        </c:manualLayout>
      </c:layout>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A7E-954C-83DA-898E85B457B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A7E-954C-83DA-898E85B457B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A7E-954C-83DA-898E85B457B5}"/>
              </c:ext>
            </c:extLst>
          </c:dPt>
          <c:dLbls>
            <c:dLbl>
              <c:idx val="0"/>
              <c:layout>
                <c:manualLayout>
                  <c:x val="2.752810328271843E-2"/>
                  <c:y val="-3.8591296143377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7E-954C-83DA-898E85B457B5}"/>
                </c:ext>
              </c:extLst>
            </c:dLbl>
            <c:dLbl>
              <c:idx val="1"/>
              <c:layout>
                <c:manualLayout>
                  <c:x val="-6.0955085840305415E-2"/>
                  <c:y val="3.53753547980957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7E-954C-83DA-898E85B457B5}"/>
                </c:ext>
              </c:extLst>
            </c:dLbl>
            <c:dLbl>
              <c:idx val="2"/>
              <c:layout>
                <c:manualLayout>
                  <c:x val="-4.7191034198946165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A7E-954C-83DA-898E85B457B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Feuil1!$B$3:$B$5</c:f>
              <c:strCache>
                <c:ptCount val="3"/>
                <c:pt idx="0">
                  <c:v>adhérents et  administrateurs</c:v>
                </c:pt>
                <c:pt idx="1">
                  <c:v>salariés</c:v>
                </c:pt>
                <c:pt idx="2">
                  <c:v>parrains, bénévoles, gestionnaires, autres</c:v>
                </c:pt>
              </c:strCache>
            </c:strRef>
          </c:cat>
          <c:val>
            <c:numRef>
              <c:f>Feuil1!$C$3:$C$5</c:f>
              <c:numCache>
                <c:formatCode>General</c:formatCode>
                <c:ptCount val="3"/>
                <c:pt idx="0">
                  <c:v>66</c:v>
                </c:pt>
                <c:pt idx="1">
                  <c:v>41</c:v>
                </c:pt>
                <c:pt idx="2">
                  <c:v>18</c:v>
                </c:pt>
              </c:numCache>
            </c:numRef>
          </c:val>
          <c:extLst>
            <c:ext xmlns:c16="http://schemas.microsoft.com/office/drawing/2014/chart" uri="{C3380CC4-5D6E-409C-BE32-E72D297353CC}">
              <c16:uniqueId val="{00000006-9A7E-954C-83DA-898E85B457B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BDB-5146-A45D-B949070E17C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BDB-5146-A45D-B949070E17C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BDB-5146-A45D-B949070E17C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BDB-5146-A45D-B949070E17C7}"/>
              </c:ext>
            </c:extLst>
          </c:dPt>
          <c:dLbls>
            <c:dLbl>
              <c:idx val="0"/>
              <c:layout>
                <c:manualLayout>
                  <c:x val="2.9661016949152387E-2"/>
                  <c:y val="6.3878849486592023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DB-5146-A45D-B949070E17C7}"/>
                </c:ext>
              </c:extLst>
            </c:dLbl>
            <c:dLbl>
              <c:idx val="1"/>
              <c:layout>
                <c:manualLayout>
                  <c:x val="-3.6016949152542381E-2"/>
                  <c:y val="6.3878849486591442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DB-5146-A45D-B949070E17C7}"/>
                </c:ext>
              </c:extLst>
            </c:dLbl>
            <c:dLbl>
              <c:idx val="2"/>
              <c:layout>
                <c:manualLayout>
                  <c:x val="-4.2372881355932222E-2"/>
                  <c:y val="5.749096453793334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DB-5146-A45D-B949070E17C7}"/>
                </c:ext>
              </c:extLst>
            </c:dLbl>
            <c:dLbl>
              <c:idx val="3"/>
              <c:layout>
                <c:manualLayout>
                  <c:x val="-6.7796610169491553E-2"/>
                  <c:y val="-4.471519464061482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0327322167356197"/>
                      <c:h val="0.17933986993360873"/>
                    </c:manualLayout>
                  </c15:layout>
                </c:ext>
                <c:ext xmlns:c16="http://schemas.microsoft.com/office/drawing/2014/chart" uri="{C3380CC4-5D6E-409C-BE32-E72D297353CC}">
                  <c16:uniqueId val="{00000007-2BDB-5146-A45D-B949070E17C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Feuil1!$E$3:$E$6</c:f>
              <c:strCache>
                <c:ptCount val="4"/>
                <c:pt idx="0">
                  <c:v>adhérents</c:v>
                </c:pt>
                <c:pt idx="1">
                  <c:v>administrateurs</c:v>
                </c:pt>
                <c:pt idx="2">
                  <c:v>salariés</c:v>
                </c:pt>
                <c:pt idx="3">
                  <c:v>parrains, bénévoles, gestionnaires, autres</c:v>
                </c:pt>
              </c:strCache>
            </c:strRef>
          </c:cat>
          <c:val>
            <c:numRef>
              <c:f>Feuil1!$F$3:$F$6</c:f>
              <c:numCache>
                <c:formatCode>General</c:formatCode>
                <c:ptCount val="4"/>
                <c:pt idx="0">
                  <c:v>623</c:v>
                </c:pt>
                <c:pt idx="1">
                  <c:v>270</c:v>
                </c:pt>
                <c:pt idx="2">
                  <c:v>176</c:v>
                </c:pt>
                <c:pt idx="3">
                  <c:v>104</c:v>
                </c:pt>
              </c:numCache>
            </c:numRef>
          </c:val>
          <c:extLst>
            <c:ext xmlns:c16="http://schemas.microsoft.com/office/drawing/2014/chart" uri="{C3380CC4-5D6E-409C-BE32-E72D297353CC}">
              <c16:uniqueId val="{00000008-2BDB-5146-A45D-B949070E17C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9DAD3-D188-4E9D-B3A8-3A08546985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0F31AEF-085A-4EAB-9058-0C527D50C7AB}">
      <dgm:prSet/>
      <dgm:spPr/>
      <dgm:t>
        <a:bodyPr/>
        <a:lstStyle/>
        <a:p>
          <a:r>
            <a:rPr lang="fr-FR" dirty="0">
              <a:latin typeface="Arial" panose="020B0604020202020204" pitchFamily="34" charset="0"/>
              <a:cs typeface="Arial" panose="020B0604020202020204" pitchFamily="34" charset="0"/>
            </a:rPr>
            <a:t>La gouvernance des GEM s’est maintenue, s’est réunie et a pris les mesures nécessaires. L’investissement des membres du bureau a augmenté pendant la crise du covid </a:t>
          </a:r>
          <a:r>
            <a:rPr lang="fr-FR" i="1" dirty="0">
              <a:latin typeface="Arial" panose="020B0604020202020204" pitchFamily="34" charset="0"/>
              <a:cs typeface="Arial" panose="020B0604020202020204" pitchFamily="34" charset="0"/>
            </a:rPr>
            <a:t>(pour 43% des personnes qui ont répondu aux questionnaires)</a:t>
          </a:r>
          <a:endParaRPr lang="en-US" i="1" dirty="0">
            <a:latin typeface="Arial" panose="020B0604020202020204" pitchFamily="34" charset="0"/>
            <a:cs typeface="Arial" panose="020B0604020202020204" pitchFamily="34" charset="0"/>
          </a:endParaRPr>
        </a:p>
      </dgm:t>
    </dgm:pt>
    <dgm:pt modelId="{9BCE2BE2-F51A-4F06-B125-B953E2028A5C}" type="parTrans" cxnId="{22E5E969-9C11-471D-8931-B8D7454F24B3}">
      <dgm:prSet/>
      <dgm:spPr/>
      <dgm:t>
        <a:bodyPr/>
        <a:lstStyle/>
        <a:p>
          <a:endParaRPr lang="en-US">
            <a:latin typeface="Arial" panose="020B0604020202020204" pitchFamily="34" charset="0"/>
            <a:cs typeface="Arial" panose="020B0604020202020204" pitchFamily="34" charset="0"/>
          </a:endParaRPr>
        </a:p>
      </dgm:t>
    </dgm:pt>
    <dgm:pt modelId="{C76F8229-751D-41A6-A600-29C97F10E62D}" type="sibTrans" cxnId="{22E5E969-9C11-471D-8931-B8D7454F24B3}">
      <dgm:prSet/>
      <dgm:spPr/>
      <dgm:t>
        <a:bodyPr/>
        <a:lstStyle/>
        <a:p>
          <a:endParaRPr lang="en-US">
            <a:latin typeface="Arial" panose="020B0604020202020204" pitchFamily="34" charset="0"/>
            <a:cs typeface="Arial" panose="020B0604020202020204" pitchFamily="34" charset="0"/>
          </a:endParaRPr>
        </a:p>
      </dgm:t>
    </dgm:pt>
    <dgm:pt modelId="{F8ADCC57-4F8E-46C9-89AF-C448AC19F6F2}">
      <dgm:prSet/>
      <dgm:spPr/>
      <dgm:t>
        <a:bodyPr/>
        <a:lstStyle/>
        <a:p>
          <a:r>
            <a:rPr lang="fr-FR">
              <a:latin typeface="Arial" panose="020B0604020202020204" pitchFamily="34" charset="0"/>
              <a:cs typeface="Arial" panose="020B0604020202020204" pitchFamily="34" charset="0"/>
            </a:rPr>
            <a:t>Dans l’ensemble, les adhérents ont compris et appliqué les mesures barrière</a:t>
          </a:r>
          <a:endParaRPr lang="en-US">
            <a:latin typeface="Arial" panose="020B0604020202020204" pitchFamily="34" charset="0"/>
            <a:cs typeface="Arial" panose="020B0604020202020204" pitchFamily="34" charset="0"/>
          </a:endParaRPr>
        </a:p>
      </dgm:t>
    </dgm:pt>
    <dgm:pt modelId="{9529BE55-D43D-417B-9217-6208BF418A87}" type="parTrans" cxnId="{1412507E-CEE8-449E-B09A-B6E0E0A9165C}">
      <dgm:prSet/>
      <dgm:spPr/>
      <dgm:t>
        <a:bodyPr/>
        <a:lstStyle/>
        <a:p>
          <a:endParaRPr lang="en-US">
            <a:latin typeface="Arial" panose="020B0604020202020204" pitchFamily="34" charset="0"/>
            <a:cs typeface="Arial" panose="020B0604020202020204" pitchFamily="34" charset="0"/>
          </a:endParaRPr>
        </a:p>
      </dgm:t>
    </dgm:pt>
    <dgm:pt modelId="{658BE663-CDA9-4C94-B3A1-BB850FBEE727}" type="sibTrans" cxnId="{1412507E-CEE8-449E-B09A-B6E0E0A9165C}">
      <dgm:prSet/>
      <dgm:spPr/>
      <dgm:t>
        <a:bodyPr/>
        <a:lstStyle/>
        <a:p>
          <a:endParaRPr lang="en-US">
            <a:latin typeface="Arial" panose="020B0604020202020204" pitchFamily="34" charset="0"/>
            <a:cs typeface="Arial" panose="020B0604020202020204" pitchFamily="34" charset="0"/>
          </a:endParaRPr>
        </a:p>
      </dgm:t>
    </dgm:pt>
    <dgm:pt modelId="{55C960FC-339D-4244-9777-2084F59A6007}">
      <dgm:prSet/>
      <dgm:spPr/>
      <dgm:t>
        <a:bodyPr/>
        <a:lstStyle/>
        <a:p>
          <a:r>
            <a:rPr lang="fr-FR" dirty="0">
              <a:latin typeface="Arial" panose="020B0604020202020204" pitchFamily="34" charset="0"/>
              <a:cs typeface="Arial" panose="020B0604020202020204" pitchFamily="34" charset="0"/>
            </a:rPr>
            <a:t>Les GEM ont adapté leur fonctionnement au fil des évolutions des décisions politiques. Leur objectif est resté le maintien du lien avec les adhérents. </a:t>
          </a:r>
        </a:p>
      </dgm:t>
    </dgm:pt>
    <dgm:pt modelId="{64B49B6D-235D-4095-BF1A-8C5178DB1812}" type="parTrans" cxnId="{75AF361F-02F0-4B15-A1C3-456C8354EF6B}">
      <dgm:prSet/>
      <dgm:spPr/>
      <dgm:t>
        <a:bodyPr/>
        <a:lstStyle/>
        <a:p>
          <a:endParaRPr lang="en-US">
            <a:latin typeface="Arial" panose="020B0604020202020204" pitchFamily="34" charset="0"/>
            <a:cs typeface="Arial" panose="020B0604020202020204" pitchFamily="34" charset="0"/>
          </a:endParaRPr>
        </a:p>
      </dgm:t>
    </dgm:pt>
    <dgm:pt modelId="{E156B117-FCA9-402F-986F-4AED5D208010}" type="sibTrans" cxnId="{75AF361F-02F0-4B15-A1C3-456C8354EF6B}">
      <dgm:prSet/>
      <dgm:spPr/>
      <dgm:t>
        <a:bodyPr/>
        <a:lstStyle/>
        <a:p>
          <a:endParaRPr lang="en-US">
            <a:latin typeface="Arial" panose="020B0604020202020204" pitchFamily="34" charset="0"/>
            <a:cs typeface="Arial" panose="020B0604020202020204" pitchFamily="34" charset="0"/>
          </a:endParaRPr>
        </a:p>
      </dgm:t>
    </dgm:pt>
    <dgm:pt modelId="{BE8055AD-0B5C-4BB0-AE0C-61A4DA5E007F}">
      <dgm:prSet/>
      <dgm:spPr/>
      <dgm:t>
        <a:bodyPr/>
        <a:lstStyle/>
        <a:p>
          <a:r>
            <a:rPr lang="fr-FR" dirty="0">
              <a:latin typeface="Arial" panose="020B0604020202020204" pitchFamily="34" charset="0"/>
              <a:cs typeface="Arial" panose="020B0604020202020204" pitchFamily="34" charset="0"/>
            </a:rPr>
            <a:t>La crise a été l’occasion d’utiliser d’autres modes de communication  (permanence téléphoniques, réseaux sociaux) et d’entraide  (visites à    domicile, paniers repas, etc.)</a:t>
          </a:r>
          <a:endParaRPr lang="en-US" dirty="0">
            <a:latin typeface="Arial" panose="020B0604020202020204" pitchFamily="34" charset="0"/>
            <a:cs typeface="Arial" panose="020B0604020202020204" pitchFamily="34" charset="0"/>
          </a:endParaRPr>
        </a:p>
      </dgm:t>
    </dgm:pt>
    <dgm:pt modelId="{ABD72B54-83A8-4A0A-88ED-78564257D7DC}" type="parTrans" cxnId="{14978952-F532-4880-B11C-9553F239854F}">
      <dgm:prSet/>
      <dgm:spPr/>
      <dgm:t>
        <a:bodyPr/>
        <a:lstStyle/>
        <a:p>
          <a:endParaRPr lang="en-US">
            <a:latin typeface="Arial" panose="020B0604020202020204" pitchFamily="34" charset="0"/>
            <a:cs typeface="Arial" panose="020B0604020202020204" pitchFamily="34" charset="0"/>
          </a:endParaRPr>
        </a:p>
      </dgm:t>
    </dgm:pt>
    <dgm:pt modelId="{DA8E3014-33FD-45F2-9F4C-AEF7A2F4BCD1}" type="sibTrans" cxnId="{14978952-F532-4880-B11C-9553F239854F}">
      <dgm:prSet/>
      <dgm:spPr/>
      <dgm:t>
        <a:bodyPr/>
        <a:lstStyle/>
        <a:p>
          <a:endParaRPr lang="en-US">
            <a:latin typeface="Arial" panose="020B0604020202020204" pitchFamily="34" charset="0"/>
            <a:cs typeface="Arial" panose="020B0604020202020204" pitchFamily="34" charset="0"/>
          </a:endParaRPr>
        </a:p>
      </dgm:t>
    </dgm:pt>
    <dgm:pt modelId="{9B7DEA44-AC0B-4308-9F5E-6E89809AB059}">
      <dgm:prSet/>
      <dgm:spPr/>
      <dgm:t>
        <a:bodyPr/>
        <a:lstStyle/>
        <a:p>
          <a:r>
            <a:rPr lang="fr-FR" dirty="0">
              <a:latin typeface="Arial" panose="020B0604020202020204" pitchFamily="34" charset="0"/>
              <a:cs typeface="Arial" panose="020B0604020202020204" pitchFamily="34" charset="0"/>
            </a:rPr>
            <a:t>A la sortie de la crise, une baisse de la fréquentation des GEM</a:t>
          </a:r>
          <a:endParaRPr lang="en-US" dirty="0">
            <a:latin typeface="Arial" panose="020B0604020202020204" pitchFamily="34" charset="0"/>
            <a:cs typeface="Arial" panose="020B0604020202020204" pitchFamily="34" charset="0"/>
          </a:endParaRPr>
        </a:p>
      </dgm:t>
    </dgm:pt>
    <dgm:pt modelId="{CE461672-F083-402E-87FA-1C48C3D7E550}" type="parTrans" cxnId="{A61C926C-8553-433F-AA50-6D1498043B2B}">
      <dgm:prSet/>
      <dgm:spPr/>
      <dgm:t>
        <a:bodyPr/>
        <a:lstStyle/>
        <a:p>
          <a:endParaRPr lang="en-US">
            <a:latin typeface="Arial" panose="020B0604020202020204" pitchFamily="34" charset="0"/>
            <a:cs typeface="Arial" panose="020B0604020202020204" pitchFamily="34" charset="0"/>
          </a:endParaRPr>
        </a:p>
      </dgm:t>
    </dgm:pt>
    <dgm:pt modelId="{813860E7-6570-4E9C-A5A5-B2D36D8BCBC1}" type="sibTrans" cxnId="{A61C926C-8553-433F-AA50-6D1498043B2B}">
      <dgm:prSet/>
      <dgm:spPr/>
      <dgm:t>
        <a:bodyPr/>
        <a:lstStyle/>
        <a:p>
          <a:endParaRPr lang="en-US">
            <a:latin typeface="Arial" panose="020B0604020202020204" pitchFamily="34" charset="0"/>
            <a:cs typeface="Arial" panose="020B0604020202020204" pitchFamily="34" charset="0"/>
          </a:endParaRPr>
        </a:p>
      </dgm:t>
    </dgm:pt>
    <dgm:pt modelId="{6397008E-E922-CB4F-9C6B-138BAE5A5F25}" type="pres">
      <dgm:prSet presAssocID="{4259DAD3-D188-4E9D-B3A8-3A08546985A5}" presName="vert0" presStyleCnt="0">
        <dgm:presLayoutVars>
          <dgm:dir/>
          <dgm:animOne val="branch"/>
          <dgm:animLvl val="lvl"/>
        </dgm:presLayoutVars>
      </dgm:prSet>
      <dgm:spPr/>
    </dgm:pt>
    <dgm:pt modelId="{524FE8A5-ABCC-244D-87E0-A10DFC0A816C}" type="pres">
      <dgm:prSet presAssocID="{90F31AEF-085A-4EAB-9058-0C527D50C7AB}" presName="thickLine" presStyleLbl="alignNode1" presStyleIdx="0" presStyleCnt="5"/>
      <dgm:spPr/>
    </dgm:pt>
    <dgm:pt modelId="{F026353F-1CA7-9747-A174-675FFD91483C}" type="pres">
      <dgm:prSet presAssocID="{90F31AEF-085A-4EAB-9058-0C527D50C7AB}" presName="horz1" presStyleCnt="0"/>
      <dgm:spPr/>
    </dgm:pt>
    <dgm:pt modelId="{F2FE48CB-DCC1-194C-ABCA-25C85A159F45}" type="pres">
      <dgm:prSet presAssocID="{90F31AEF-085A-4EAB-9058-0C527D50C7AB}" presName="tx1" presStyleLbl="revTx" presStyleIdx="0" presStyleCnt="5"/>
      <dgm:spPr/>
    </dgm:pt>
    <dgm:pt modelId="{E6E37A38-37E1-5840-9454-0C5AB29648AC}" type="pres">
      <dgm:prSet presAssocID="{90F31AEF-085A-4EAB-9058-0C527D50C7AB}" presName="vert1" presStyleCnt="0"/>
      <dgm:spPr/>
    </dgm:pt>
    <dgm:pt modelId="{8C57688C-2D83-CD4B-83C0-EA7AF8164E68}" type="pres">
      <dgm:prSet presAssocID="{F8ADCC57-4F8E-46C9-89AF-C448AC19F6F2}" presName="thickLine" presStyleLbl="alignNode1" presStyleIdx="1" presStyleCnt="5"/>
      <dgm:spPr/>
    </dgm:pt>
    <dgm:pt modelId="{7EE68311-B704-444F-94EB-39B0F9C0A1DC}" type="pres">
      <dgm:prSet presAssocID="{F8ADCC57-4F8E-46C9-89AF-C448AC19F6F2}" presName="horz1" presStyleCnt="0"/>
      <dgm:spPr/>
    </dgm:pt>
    <dgm:pt modelId="{8D380AFD-2DC3-3F42-A9F2-146CD5D73C42}" type="pres">
      <dgm:prSet presAssocID="{F8ADCC57-4F8E-46C9-89AF-C448AC19F6F2}" presName="tx1" presStyleLbl="revTx" presStyleIdx="1" presStyleCnt="5"/>
      <dgm:spPr/>
    </dgm:pt>
    <dgm:pt modelId="{B268D7B0-6D1E-9A4A-86DD-3FBD7AA0E01E}" type="pres">
      <dgm:prSet presAssocID="{F8ADCC57-4F8E-46C9-89AF-C448AC19F6F2}" presName="vert1" presStyleCnt="0"/>
      <dgm:spPr/>
    </dgm:pt>
    <dgm:pt modelId="{2A054E86-9464-B64F-9FF2-A9C48277ED7E}" type="pres">
      <dgm:prSet presAssocID="{55C960FC-339D-4244-9777-2084F59A6007}" presName="thickLine" presStyleLbl="alignNode1" presStyleIdx="2" presStyleCnt="5"/>
      <dgm:spPr/>
    </dgm:pt>
    <dgm:pt modelId="{B68E051A-1698-AC4B-AEC9-0E4776E6B7BA}" type="pres">
      <dgm:prSet presAssocID="{55C960FC-339D-4244-9777-2084F59A6007}" presName="horz1" presStyleCnt="0"/>
      <dgm:spPr/>
    </dgm:pt>
    <dgm:pt modelId="{AF953CA0-8A37-A24D-8415-8D427937DEEF}" type="pres">
      <dgm:prSet presAssocID="{55C960FC-339D-4244-9777-2084F59A6007}" presName="tx1" presStyleLbl="revTx" presStyleIdx="2" presStyleCnt="5"/>
      <dgm:spPr/>
    </dgm:pt>
    <dgm:pt modelId="{5A0403A2-0E02-8343-992A-02B4A267C55F}" type="pres">
      <dgm:prSet presAssocID="{55C960FC-339D-4244-9777-2084F59A6007}" presName="vert1" presStyleCnt="0"/>
      <dgm:spPr/>
    </dgm:pt>
    <dgm:pt modelId="{6AA2F8DC-7E5B-2743-9374-E931FD0F670F}" type="pres">
      <dgm:prSet presAssocID="{BE8055AD-0B5C-4BB0-AE0C-61A4DA5E007F}" presName="thickLine" presStyleLbl="alignNode1" presStyleIdx="3" presStyleCnt="5"/>
      <dgm:spPr/>
    </dgm:pt>
    <dgm:pt modelId="{7081CE0D-EF04-1B49-8709-E5A79CBF42E1}" type="pres">
      <dgm:prSet presAssocID="{BE8055AD-0B5C-4BB0-AE0C-61A4DA5E007F}" presName="horz1" presStyleCnt="0"/>
      <dgm:spPr/>
    </dgm:pt>
    <dgm:pt modelId="{4D0C6D12-7C93-1C46-888E-CDD01478A5C9}" type="pres">
      <dgm:prSet presAssocID="{BE8055AD-0B5C-4BB0-AE0C-61A4DA5E007F}" presName="tx1" presStyleLbl="revTx" presStyleIdx="3" presStyleCnt="5"/>
      <dgm:spPr/>
    </dgm:pt>
    <dgm:pt modelId="{E457DAF4-43C5-5640-9EE6-FE49C8C6FD24}" type="pres">
      <dgm:prSet presAssocID="{BE8055AD-0B5C-4BB0-AE0C-61A4DA5E007F}" presName="vert1" presStyleCnt="0"/>
      <dgm:spPr/>
    </dgm:pt>
    <dgm:pt modelId="{83564974-766B-F043-BEF8-06305C743CA8}" type="pres">
      <dgm:prSet presAssocID="{9B7DEA44-AC0B-4308-9F5E-6E89809AB059}" presName="thickLine" presStyleLbl="alignNode1" presStyleIdx="4" presStyleCnt="5"/>
      <dgm:spPr/>
    </dgm:pt>
    <dgm:pt modelId="{30C1E1AF-68F0-D240-BEAC-D565D6B57D76}" type="pres">
      <dgm:prSet presAssocID="{9B7DEA44-AC0B-4308-9F5E-6E89809AB059}" presName="horz1" presStyleCnt="0"/>
      <dgm:spPr/>
    </dgm:pt>
    <dgm:pt modelId="{2A82ED2E-7F7F-2048-AF35-6735F3580849}" type="pres">
      <dgm:prSet presAssocID="{9B7DEA44-AC0B-4308-9F5E-6E89809AB059}" presName="tx1" presStyleLbl="revTx" presStyleIdx="4" presStyleCnt="5"/>
      <dgm:spPr/>
    </dgm:pt>
    <dgm:pt modelId="{D16BA7ED-36B0-EA47-B982-A86EE84ECBA8}" type="pres">
      <dgm:prSet presAssocID="{9B7DEA44-AC0B-4308-9F5E-6E89809AB059}" presName="vert1" presStyleCnt="0"/>
      <dgm:spPr/>
    </dgm:pt>
  </dgm:ptLst>
  <dgm:cxnLst>
    <dgm:cxn modelId="{C242791D-32E1-5545-8E30-EF59AAB52F34}" type="presOf" srcId="{9B7DEA44-AC0B-4308-9F5E-6E89809AB059}" destId="{2A82ED2E-7F7F-2048-AF35-6735F3580849}" srcOrd="0" destOrd="0" presId="urn:microsoft.com/office/officeart/2008/layout/LinedList"/>
    <dgm:cxn modelId="{75AF361F-02F0-4B15-A1C3-456C8354EF6B}" srcId="{4259DAD3-D188-4E9D-B3A8-3A08546985A5}" destId="{55C960FC-339D-4244-9777-2084F59A6007}" srcOrd="2" destOrd="0" parTransId="{64B49B6D-235D-4095-BF1A-8C5178DB1812}" sibTransId="{E156B117-FCA9-402F-986F-4AED5D208010}"/>
    <dgm:cxn modelId="{C191AC23-4BF4-5B45-B4CE-DFF4DAF84C0D}" type="presOf" srcId="{90F31AEF-085A-4EAB-9058-0C527D50C7AB}" destId="{F2FE48CB-DCC1-194C-ABCA-25C85A159F45}" srcOrd="0" destOrd="0" presId="urn:microsoft.com/office/officeart/2008/layout/LinedList"/>
    <dgm:cxn modelId="{14978952-F532-4880-B11C-9553F239854F}" srcId="{4259DAD3-D188-4E9D-B3A8-3A08546985A5}" destId="{BE8055AD-0B5C-4BB0-AE0C-61A4DA5E007F}" srcOrd="3" destOrd="0" parTransId="{ABD72B54-83A8-4A0A-88ED-78564257D7DC}" sibTransId="{DA8E3014-33FD-45F2-9F4C-AEF7A2F4BCD1}"/>
    <dgm:cxn modelId="{6E3F425B-FC9B-684A-8683-8F3B9BFA7497}" type="presOf" srcId="{BE8055AD-0B5C-4BB0-AE0C-61A4DA5E007F}" destId="{4D0C6D12-7C93-1C46-888E-CDD01478A5C9}" srcOrd="0" destOrd="0" presId="urn:microsoft.com/office/officeart/2008/layout/LinedList"/>
    <dgm:cxn modelId="{22E5E969-9C11-471D-8931-B8D7454F24B3}" srcId="{4259DAD3-D188-4E9D-B3A8-3A08546985A5}" destId="{90F31AEF-085A-4EAB-9058-0C527D50C7AB}" srcOrd="0" destOrd="0" parTransId="{9BCE2BE2-F51A-4F06-B125-B953E2028A5C}" sibTransId="{C76F8229-751D-41A6-A600-29C97F10E62D}"/>
    <dgm:cxn modelId="{A61C926C-8553-433F-AA50-6D1498043B2B}" srcId="{4259DAD3-D188-4E9D-B3A8-3A08546985A5}" destId="{9B7DEA44-AC0B-4308-9F5E-6E89809AB059}" srcOrd="4" destOrd="0" parTransId="{CE461672-F083-402E-87FA-1C48C3D7E550}" sibTransId="{813860E7-6570-4E9C-A5A5-B2D36D8BCBC1}"/>
    <dgm:cxn modelId="{1412507E-CEE8-449E-B09A-B6E0E0A9165C}" srcId="{4259DAD3-D188-4E9D-B3A8-3A08546985A5}" destId="{F8ADCC57-4F8E-46C9-89AF-C448AC19F6F2}" srcOrd="1" destOrd="0" parTransId="{9529BE55-D43D-417B-9217-6208BF418A87}" sibTransId="{658BE663-CDA9-4C94-B3A1-BB850FBEE727}"/>
    <dgm:cxn modelId="{2F942A84-AD16-B140-A82D-4861D8166511}" type="presOf" srcId="{4259DAD3-D188-4E9D-B3A8-3A08546985A5}" destId="{6397008E-E922-CB4F-9C6B-138BAE5A5F25}" srcOrd="0" destOrd="0" presId="urn:microsoft.com/office/officeart/2008/layout/LinedList"/>
    <dgm:cxn modelId="{F3FDC7A5-74A2-E648-A93B-B460CD809ED5}" type="presOf" srcId="{F8ADCC57-4F8E-46C9-89AF-C448AC19F6F2}" destId="{8D380AFD-2DC3-3F42-A9F2-146CD5D73C42}" srcOrd="0" destOrd="0" presId="urn:microsoft.com/office/officeart/2008/layout/LinedList"/>
    <dgm:cxn modelId="{3EFF97C3-3FBF-3F4F-8E5E-155BE16D6051}" type="presOf" srcId="{55C960FC-339D-4244-9777-2084F59A6007}" destId="{AF953CA0-8A37-A24D-8415-8D427937DEEF}" srcOrd="0" destOrd="0" presId="urn:microsoft.com/office/officeart/2008/layout/LinedList"/>
    <dgm:cxn modelId="{83D0E17C-F858-1C44-BAD5-2E4E41FF9180}" type="presParOf" srcId="{6397008E-E922-CB4F-9C6B-138BAE5A5F25}" destId="{524FE8A5-ABCC-244D-87E0-A10DFC0A816C}" srcOrd="0" destOrd="0" presId="urn:microsoft.com/office/officeart/2008/layout/LinedList"/>
    <dgm:cxn modelId="{26DE2F98-DDF0-E649-9BC4-DC8C72E74BAB}" type="presParOf" srcId="{6397008E-E922-CB4F-9C6B-138BAE5A5F25}" destId="{F026353F-1CA7-9747-A174-675FFD91483C}" srcOrd="1" destOrd="0" presId="urn:microsoft.com/office/officeart/2008/layout/LinedList"/>
    <dgm:cxn modelId="{6AA6A2E8-BAAC-4E4F-808F-D6354F90610B}" type="presParOf" srcId="{F026353F-1CA7-9747-A174-675FFD91483C}" destId="{F2FE48CB-DCC1-194C-ABCA-25C85A159F45}" srcOrd="0" destOrd="0" presId="urn:microsoft.com/office/officeart/2008/layout/LinedList"/>
    <dgm:cxn modelId="{C8D5E5E8-A4BA-F04E-B1AE-C2EC4EE29764}" type="presParOf" srcId="{F026353F-1CA7-9747-A174-675FFD91483C}" destId="{E6E37A38-37E1-5840-9454-0C5AB29648AC}" srcOrd="1" destOrd="0" presId="urn:microsoft.com/office/officeart/2008/layout/LinedList"/>
    <dgm:cxn modelId="{A4E7DF62-4170-9240-9473-9478C76E59A3}" type="presParOf" srcId="{6397008E-E922-CB4F-9C6B-138BAE5A5F25}" destId="{8C57688C-2D83-CD4B-83C0-EA7AF8164E68}" srcOrd="2" destOrd="0" presId="urn:microsoft.com/office/officeart/2008/layout/LinedList"/>
    <dgm:cxn modelId="{63E8D9EE-A55D-E540-90D5-5534849A4597}" type="presParOf" srcId="{6397008E-E922-CB4F-9C6B-138BAE5A5F25}" destId="{7EE68311-B704-444F-94EB-39B0F9C0A1DC}" srcOrd="3" destOrd="0" presId="urn:microsoft.com/office/officeart/2008/layout/LinedList"/>
    <dgm:cxn modelId="{2DDEB5E4-DA20-7145-8CFA-0E903A061A34}" type="presParOf" srcId="{7EE68311-B704-444F-94EB-39B0F9C0A1DC}" destId="{8D380AFD-2DC3-3F42-A9F2-146CD5D73C42}" srcOrd="0" destOrd="0" presId="urn:microsoft.com/office/officeart/2008/layout/LinedList"/>
    <dgm:cxn modelId="{3F820F7E-B951-394E-B019-B0B54323B3A4}" type="presParOf" srcId="{7EE68311-B704-444F-94EB-39B0F9C0A1DC}" destId="{B268D7B0-6D1E-9A4A-86DD-3FBD7AA0E01E}" srcOrd="1" destOrd="0" presId="urn:microsoft.com/office/officeart/2008/layout/LinedList"/>
    <dgm:cxn modelId="{516721F3-E0B7-8B47-ACD5-56EAC27066C6}" type="presParOf" srcId="{6397008E-E922-CB4F-9C6B-138BAE5A5F25}" destId="{2A054E86-9464-B64F-9FF2-A9C48277ED7E}" srcOrd="4" destOrd="0" presId="urn:microsoft.com/office/officeart/2008/layout/LinedList"/>
    <dgm:cxn modelId="{CF010B36-C44B-194A-B824-B940D3976EE5}" type="presParOf" srcId="{6397008E-E922-CB4F-9C6B-138BAE5A5F25}" destId="{B68E051A-1698-AC4B-AEC9-0E4776E6B7BA}" srcOrd="5" destOrd="0" presId="urn:microsoft.com/office/officeart/2008/layout/LinedList"/>
    <dgm:cxn modelId="{FF3EF0D3-401A-9444-90A8-07757BB4E0DE}" type="presParOf" srcId="{B68E051A-1698-AC4B-AEC9-0E4776E6B7BA}" destId="{AF953CA0-8A37-A24D-8415-8D427937DEEF}" srcOrd="0" destOrd="0" presId="urn:microsoft.com/office/officeart/2008/layout/LinedList"/>
    <dgm:cxn modelId="{E5F5DD28-84C0-BF45-93A6-8933D746CD69}" type="presParOf" srcId="{B68E051A-1698-AC4B-AEC9-0E4776E6B7BA}" destId="{5A0403A2-0E02-8343-992A-02B4A267C55F}" srcOrd="1" destOrd="0" presId="urn:microsoft.com/office/officeart/2008/layout/LinedList"/>
    <dgm:cxn modelId="{756F68DE-6D67-5749-A77D-99BF4988E9CF}" type="presParOf" srcId="{6397008E-E922-CB4F-9C6B-138BAE5A5F25}" destId="{6AA2F8DC-7E5B-2743-9374-E931FD0F670F}" srcOrd="6" destOrd="0" presId="urn:microsoft.com/office/officeart/2008/layout/LinedList"/>
    <dgm:cxn modelId="{1282E883-A549-FC44-86C3-A8972DEBD0B5}" type="presParOf" srcId="{6397008E-E922-CB4F-9C6B-138BAE5A5F25}" destId="{7081CE0D-EF04-1B49-8709-E5A79CBF42E1}" srcOrd="7" destOrd="0" presId="urn:microsoft.com/office/officeart/2008/layout/LinedList"/>
    <dgm:cxn modelId="{14B9D303-328C-DA43-B4F6-552660740B6A}" type="presParOf" srcId="{7081CE0D-EF04-1B49-8709-E5A79CBF42E1}" destId="{4D0C6D12-7C93-1C46-888E-CDD01478A5C9}" srcOrd="0" destOrd="0" presId="urn:microsoft.com/office/officeart/2008/layout/LinedList"/>
    <dgm:cxn modelId="{9156F2AC-C04A-A041-B7D9-4698468A5002}" type="presParOf" srcId="{7081CE0D-EF04-1B49-8709-E5A79CBF42E1}" destId="{E457DAF4-43C5-5640-9EE6-FE49C8C6FD24}" srcOrd="1" destOrd="0" presId="urn:microsoft.com/office/officeart/2008/layout/LinedList"/>
    <dgm:cxn modelId="{8F2AC16D-758B-3F41-AF1E-92B4A85D338F}" type="presParOf" srcId="{6397008E-E922-CB4F-9C6B-138BAE5A5F25}" destId="{83564974-766B-F043-BEF8-06305C743CA8}" srcOrd="8" destOrd="0" presId="urn:microsoft.com/office/officeart/2008/layout/LinedList"/>
    <dgm:cxn modelId="{825B4992-7A27-DB44-99E1-0D128580277A}" type="presParOf" srcId="{6397008E-E922-CB4F-9C6B-138BAE5A5F25}" destId="{30C1E1AF-68F0-D240-BEAC-D565D6B57D76}" srcOrd="9" destOrd="0" presId="urn:microsoft.com/office/officeart/2008/layout/LinedList"/>
    <dgm:cxn modelId="{6A24871E-4C57-074B-9CC5-87F3BC2B37F3}" type="presParOf" srcId="{30C1E1AF-68F0-D240-BEAC-D565D6B57D76}" destId="{2A82ED2E-7F7F-2048-AF35-6735F3580849}" srcOrd="0" destOrd="0" presId="urn:microsoft.com/office/officeart/2008/layout/LinedList"/>
    <dgm:cxn modelId="{298BA00B-8289-2340-855E-50600A8A32B7}" type="presParOf" srcId="{30C1E1AF-68F0-D240-BEAC-D565D6B57D76}" destId="{D16BA7ED-36B0-EA47-B982-A86EE84ECB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A2F91-639D-AE4A-A14B-0BE0519EF88B}"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fr-FR"/>
        </a:p>
      </dgm:t>
    </dgm:pt>
    <dgm:pt modelId="{C654102E-D778-D142-BA50-130B7A5EDBB3}">
      <dgm:prSet phldrT="[Texte]" custT="1"/>
      <dgm:spPr/>
      <dgm:t>
        <a:bodyPr/>
        <a:lstStyle/>
        <a:p>
          <a:pPr>
            <a:lnSpc>
              <a:spcPct val="120000"/>
            </a:lnSpc>
          </a:pPr>
          <a:r>
            <a:rPr lang="fr-FR" sz="1600" b="1" dirty="0">
              <a:latin typeface="+mn-lt"/>
              <a:cs typeface="Arial" panose="020B0604020202020204" pitchFamily="34" charset="0"/>
            </a:rPr>
            <a:t>La gestion de budget et des ressources </a:t>
          </a:r>
          <a:r>
            <a:rPr lang="fr-FR" sz="1600" dirty="0">
              <a:latin typeface="+mn-lt"/>
              <a:cs typeface="Arial" panose="020B0604020202020204" pitchFamily="34" charset="0"/>
            </a:rPr>
            <a:t>: </a:t>
          </a:r>
          <a:r>
            <a:rPr lang="fr-FR" sz="1600" dirty="0"/>
            <a:t>La nécessité de débattre sur la faiblesse et l'insuffisance des ressources; les relations avec la structure assurant la délégation de gestion. Le besoin de soutien de certains administrateurs pour assurer leur fonction.</a:t>
          </a:r>
          <a:endParaRPr lang="fr-FR" sz="1600" dirty="0">
            <a:latin typeface="+mn-lt"/>
            <a:cs typeface="Arial" panose="020B0604020202020204" pitchFamily="34" charset="0"/>
          </a:endParaRPr>
        </a:p>
      </dgm:t>
    </dgm:pt>
    <dgm:pt modelId="{A584C0F9-6DBA-FA49-B5AE-221BA65D87FC}" type="parTrans" cxnId="{EDC761AF-DF6B-1E4E-B868-2D9B684F65B3}">
      <dgm:prSet/>
      <dgm:spPr/>
      <dgm:t>
        <a:bodyPr/>
        <a:lstStyle/>
        <a:p>
          <a:pPr>
            <a:lnSpc>
              <a:spcPct val="120000"/>
            </a:lnSpc>
          </a:pPr>
          <a:endParaRPr lang="fr-FR" sz="1600">
            <a:latin typeface="+mn-lt"/>
            <a:cs typeface="Arial" panose="020B0604020202020204" pitchFamily="34" charset="0"/>
          </a:endParaRPr>
        </a:p>
      </dgm:t>
    </dgm:pt>
    <dgm:pt modelId="{E7DF1245-58A1-124F-8B3C-61D5581AA1B3}" type="sibTrans" cxnId="{EDC761AF-DF6B-1E4E-B868-2D9B684F65B3}">
      <dgm:prSet/>
      <dgm:spPr/>
      <dgm:t>
        <a:bodyPr/>
        <a:lstStyle/>
        <a:p>
          <a:pPr>
            <a:lnSpc>
              <a:spcPct val="120000"/>
            </a:lnSpc>
          </a:pPr>
          <a:endParaRPr lang="fr-FR" sz="1600">
            <a:latin typeface="+mn-lt"/>
            <a:cs typeface="Arial" panose="020B0604020202020204" pitchFamily="34" charset="0"/>
          </a:endParaRPr>
        </a:p>
      </dgm:t>
    </dgm:pt>
    <dgm:pt modelId="{CA966A7D-3B81-414E-BD95-050E43EF3E39}">
      <dgm:prSet custT="1"/>
      <dgm:spPr/>
      <dgm:t>
        <a:bodyPr/>
        <a:lstStyle/>
        <a:p>
          <a:pPr>
            <a:lnSpc>
              <a:spcPct val="120000"/>
            </a:lnSpc>
          </a:pPr>
          <a:r>
            <a:rPr lang="fr-FR" sz="1600" b="1" dirty="0">
              <a:latin typeface="+mn-lt"/>
              <a:cs typeface="Arial" panose="020B0604020202020204" pitchFamily="34" charset="0"/>
            </a:rPr>
            <a:t>Les relations entre les acteurs du GEM </a:t>
          </a:r>
          <a:r>
            <a:rPr lang="fr-FR" sz="1600" dirty="0">
              <a:latin typeface="+mn-lt"/>
              <a:cs typeface="Arial" panose="020B0604020202020204" pitchFamily="34" charset="0"/>
            </a:rPr>
            <a:t>: </a:t>
          </a:r>
          <a:r>
            <a:rPr lang="fr-FR" sz="1600" dirty="0"/>
            <a:t>Le besoin de clarifier le travail et le rôle de chacun et la relation avec la délégation de gestion, et de réfléchir aux moyens et conditions pour faire vivre la démocratie associative</a:t>
          </a:r>
          <a:endParaRPr lang="fr-FR" sz="1600" dirty="0">
            <a:latin typeface="+mn-lt"/>
            <a:cs typeface="Arial" panose="020B0604020202020204" pitchFamily="34" charset="0"/>
          </a:endParaRPr>
        </a:p>
      </dgm:t>
    </dgm:pt>
    <dgm:pt modelId="{D5A43BBE-B03A-9542-8114-BF09256AA9C7}" type="parTrans" cxnId="{9A03E42D-5D95-3145-AE4A-A96DAF233CED}">
      <dgm:prSet/>
      <dgm:spPr/>
      <dgm:t>
        <a:bodyPr/>
        <a:lstStyle/>
        <a:p>
          <a:pPr>
            <a:lnSpc>
              <a:spcPct val="120000"/>
            </a:lnSpc>
          </a:pPr>
          <a:endParaRPr lang="fr-FR" sz="1600">
            <a:latin typeface="+mn-lt"/>
            <a:cs typeface="Arial" panose="020B0604020202020204" pitchFamily="34" charset="0"/>
          </a:endParaRPr>
        </a:p>
      </dgm:t>
    </dgm:pt>
    <dgm:pt modelId="{AEB56BE1-8A0C-0440-8DA9-6D8B9D80E665}" type="sibTrans" cxnId="{9A03E42D-5D95-3145-AE4A-A96DAF233CED}">
      <dgm:prSet/>
      <dgm:spPr/>
      <dgm:t>
        <a:bodyPr/>
        <a:lstStyle/>
        <a:p>
          <a:pPr>
            <a:lnSpc>
              <a:spcPct val="120000"/>
            </a:lnSpc>
          </a:pPr>
          <a:endParaRPr lang="fr-FR" sz="1600">
            <a:latin typeface="+mn-lt"/>
            <a:cs typeface="Arial" panose="020B0604020202020204" pitchFamily="34" charset="0"/>
          </a:endParaRPr>
        </a:p>
      </dgm:t>
    </dgm:pt>
    <dgm:pt modelId="{EA69915F-2063-A246-AB12-294324EA2595}">
      <dgm:prSet custT="1"/>
      <dgm:spPr/>
      <dgm:t>
        <a:bodyPr/>
        <a:lstStyle/>
        <a:p>
          <a:pPr>
            <a:lnSpc>
              <a:spcPct val="120000"/>
            </a:lnSpc>
          </a:pPr>
          <a:r>
            <a:rPr lang="fr-FR" sz="1600" b="1" dirty="0">
              <a:latin typeface="+mn-lt"/>
              <a:cs typeface="Arial" panose="020B0604020202020204" pitchFamily="34" charset="0"/>
            </a:rPr>
            <a:t>Les relations avec les partenaires du GEM </a:t>
          </a:r>
          <a:r>
            <a:rPr lang="fr-FR" sz="1600" dirty="0">
              <a:latin typeface="+mn-lt"/>
              <a:cs typeface="Arial" panose="020B0604020202020204" pitchFamily="34" charset="0"/>
            </a:rPr>
            <a:t>: </a:t>
          </a:r>
          <a:r>
            <a:rPr lang="fr-FR" sz="1600" dirty="0">
              <a:solidFill>
                <a:schemeClr val="tx1"/>
              </a:solidFill>
              <a:latin typeface="+mn-lt"/>
              <a:ea typeface="Calibri" panose="020F0502020204030204" pitchFamily="34" charset="0"/>
              <a:cs typeface="Arial" panose="020B0604020202020204" pitchFamily="34" charset="0"/>
            </a:rPr>
            <a:t>L’importance de rendre plus visible les GEM, de développer les relations avec des acteurs de proximité comme la mairie, le CLSM, partenaires de soins, etc..</a:t>
          </a:r>
          <a:r>
            <a:rPr lang="fr-FR" sz="1600" dirty="0">
              <a:latin typeface="+mn-lt"/>
              <a:cs typeface="Arial" panose="020B0604020202020204" pitchFamily="34" charset="0"/>
            </a:rPr>
            <a:t> </a:t>
          </a:r>
          <a:r>
            <a:rPr lang="fr-FR" sz="1600" i="1" dirty="0">
              <a:latin typeface="+mn-lt"/>
              <a:cs typeface="Arial" panose="020B0604020202020204" pitchFamily="34" charset="0"/>
            </a:rPr>
            <a:t>A noter : </a:t>
          </a:r>
          <a:r>
            <a:rPr lang="fr-FR" sz="1600" i="1" dirty="0"/>
            <a:t>87,5% des GEM répondants pensent être mieux reconnus qu’avant sur leur quartier et par les élus</a:t>
          </a:r>
          <a:endParaRPr lang="fr-FR" sz="1600" i="1" dirty="0">
            <a:latin typeface="+mn-lt"/>
            <a:cs typeface="Arial" panose="020B0604020202020204" pitchFamily="34" charset="0"/>
          </a:endParaRPr>
        </a:p>
      </dgm:t>
    </dgm:pt>
    <dgm:pt modelId="{E8A94447-6C9D-AB48-8CE1-800CC709DADB}" type="parTrans" cxnId="{67C2B327-BA3A-1A41-993E-567879F553D7}">
      <dgm:prSet/>
      <dgm:spPr/>
      <dgm:t>
        <a:bodyPr/>
        <a:lstStyle/>
        <a:p>
          <a:pPr>
            <a:lnSpc>
              <a:spcPct val="120000"/>
            </a:lnSpc>
          </a:pPr>
          <a:endParaRPr lang="fr-FR" sz="1600">
            <a:latin typeface="+mn-lt"/>
            <a:cs typeface="Arial" panose="020B0604020202020204" pitchFamily="34" charset="0"/>
          </a:endParaRPr>
        </a:p>
      </dgm:t>
    </dgm:pt>
    <dgm:pt modelId="{B42FAD6E-63F4-5A42-BAA2-89EE47772C39}" type="sibTrans" cxnId="{67C2B327-BA3A-1A41-993E-567879F553D7}">
      <dgm:prSet/>
      <dgm:spPr/>
      <dgm:t>
        <a:bodyPr/>
        <a:lstStyle/>
        <a:p>
          <a:pPr>
            <a:lnSpc>
              <a:spcPct val="120000"/>
            </a:lnSpc>
          </a:pPr>
          <a:endParaRPr lang="fr-FR" sz="1600">
            <a:latin typeface="+mn-lt"/>
            <a:cs typeface="Arial" panose="020B0604020202020204" pitchFamily="34" charset="0"/>
          </a:endParaRPr>
        </a:p>
      </dgm:t>
    </dgm:pt>
    <dgm:pt modelId="{D62FA84D-577C-5741-918A-E1C999CC5A8F}">
      <dgm:prSet custT="1"/>
      <dgm:spPr/>
      <dgm:t>
        <a:bodyPr/>
        <a:lstStyle/>
        <a:p>
          <a:pPr>
            <a:lnSpc>
              <a:spcPct val="120000"/>
            </a:lnSpc>
          </a:pPr>
          <a:r>
            <a:rPr lang="fr-FR" sz="1600" b="1" dirty="0">
              <a:latin typeface="+mn-lt"/>
              <a:cs typeface="Arial" panose="020B0604020202020204" pitchFamily="34" charset="0"/>
            </a:rPr>
            <a:t>Les questions de ressources humaines </a:t>
          </a:r>
          <a:r>
            <a:rPr lang="fr-FR" sz="1600" dirty="0">
              <a:latin typeface="+mn-lt"/>
              <a:cs typeface="Arial" panose="020B0604020202020204" pitchFamily="34" charset="0"/>
            </a:rPr>
            <a:t>: L’intérêt de débattre sur les différents statuts du GEM, entre délégation de gestion ou autogestion (</a:t>
          </a:r>
          <a:r>
            <a:rPr lang="fr-FR" sz="1600" i="1" dirty="0"/>
            <a:t>68% des répondants ont confié leur gestion à une autre structure. 74% sont satisfaits</a:t>
          </a:r>
          <a:r>
            <a:rPr lang="fr-FR" sz="1600" dirty="0"/>
            <a:t>)</a:t>
          </a:r>
          <a:r>
            <a:rPr lang="fr-FR" sz="1600" dirty="0">
              <a:latin typeface="+mn-lt"/>
              <a:cs typeface="Arial" panose="020B0604020202020204" pitchFamily="34" charset="0"/>
            </a:rPr>
            <a:t> . Et la nécessité de réfléchir au statut et aux conditions de travail des </a:t>
          </a:r>
          <a:r>
            <a:rPr lang="fr-FR" sz="1600" dirty="0">
              <a:solidFill>
                <a:schemeClr val="tx1"/>
              </a:solidFill>
              <a:latin typeface="+mn-lt"/>
              <a:ea typeface="Calibri" panose="020F0502020204030204" pitchFamily="34" charset="0"/>
              <a:cs typeface="Arial" panose="020B0604020202020204" pitchFamily="34" charset="0"/>
            </a:rPr>
            <a:t>salariés.</a:t>
          </a:r>
          <a:endParaRPr lang="fr-FR" sz="1600" dirty="0">
            <a:latin typeface="+mn-lt"/>
            <a:cs typeface="Arial" panose="020B0604020202020204" pitchFamily="34" charset="0"/>
          </a:endParaRPr>
        </a:p>
      </dgm:t>
    </dgm:pt>
    <dgm:pt modelId="{9D1D531C-9CC6-9641-B22E-1D250AE1CE2D}" type="parTrans" cxnId="{AAE3FEB8-2FB2-0E4B-8C6E-85A8DE4676DB}">
      <dgm:prSet/>
      <dgm:spPr/>
      <dgm:t>
        <a:bodyPr/>
        <a:lstStyle/>
        <a:p>
          <a:pPr>
            <a:lnSpc>
              <a:spcPct val="120000"/>
            </a:lnSpc>
          </a:pPr>
          <a:endParaRPr lang="fr-FR" sz="1600">
            <a:latin typeface="+mn-lt"/>
            <a:cs typeface="Arial" panose="020B0604020202020204" pitchFamily="34" charset="0"/>
          </a:endParaRPr>
        </a:p>
      </dgm:t>
    </dgm:pt>
    <dgm:pt modelId="{C8BD7D76-3736-E24B-B910-3A7108E4F636}" type="sibTrans" cxnId="{AAE3FEB8-2FB2-0E4B-8C6E-85A8DE4676DB}">
      <dgm:prSet/>
      <dgm:spPr/>
      <dgm:t>
        <a:bodyPr/>
        <a:lstStyle/>
        <a:p>
          <a:pPr>
            <a:lnSpc>
              <a:spcPct val="120000"/>
            </a:lnSpc>
          </a:pPr>
          <a:endParaRPr lang="fr-FR" sz="1600">
            <a:latin typeface="+mn-lt"/>
            <a:cs typeface="Arial" panose="020B0604020202020204" pitchFamily="34" charset="0"/>
          </a:endParaRPr>
        </a:p>
      </dgm:t>
    </dgm:pt>
    <dgm:pt modelId="{83672C1F-0F5B-3543-968D-10A9D2811070}">
      <dgm:prSet custT="1"/>
      <dgm:spPr/>
      <dgm:t>
        <a:bodyPr/>
        <a:lstStyle/>
        <a:p>
          <a:pPr>
            <a:lnSpc>
              <a:spcPct val="120000"/>
            </a:lnSpc>
          </a:pPr>
          <a:r>
            <a:rPr lang="fr-FR" sz="1600" b="1" dirty="0">
              <a:latin typeface="+mn-lt"/>
              <a:cs typeface="Arial" panose="020B0604020202020204" pitchFamily="34" charset="0"/>
            </a:rPr>
            <a:t>La formation des adhérents et des salariés </a:t>
          </a:r>
          <a:r>
            <a:rPr lang="fr-FR" sz="1600" dirty="0">
              <a:latin typeface="+mn-lt"/>
              <a:cs typeface="Arial" panose="020B0604020202020204" pitchFamily="34" charset="0"/>
            </a:rPr>
            <a:t>: </a:t>
          </a:r>
          <a:r>
            <a:rPr lang="fr-FR" sz="1600" dirty="0">
              <a:solidFill>
                <a:schemeClr val="tx1"/>
              </a:solidFill>
              <a:latin typeface="+mn-lt"/>
              <a:ea typeface="Calibri" panose="020F0502020204030204" pitchFamily="34" charset="0"/>
              <a:cs typeface="Arial" panose="020B0604020202020204" pitchFamily="34" charset="0"/>
            </a:rPr>
            <a:t>Le besoin d’une réflexion sur les formations utiles aux salariés </a:t>
          </a:r>
          <a:r>
            <a:rPr lang="fr-FR" sz="1600" i="1" dirty="0">
              <a:solidFill>
                <a:schemeClr val="tx1"/>
              </a:solidFill>
              <a:latin typeface="+mn-lt"/>
              <a:ea typeface="Calibri" panose="020F0502020204030204" pitchFamily="34" charset="0"/>
              <a:cs typeface="Arial" panose="020B0604020202020204" pitchFamily="34" charset="0"/>
            </a:rPr>
            <a:t>(comprendre les troubles et progresser dans son métier) </a:t>
          </a:r>
          <a:r>
            <a:rPr lang="fr-FR" sz="1600" dirty="0">
              <a:solidFill>
                <a:schemeClr val="tx1"/>
              </a:solidFill>
              <a:latin typeface="+mn-lt"/>
              <a:ea typeface="Calibri" panose="020F0502020204030204" pitchFamily="34" charset="0"/>
              <a:cs typeface="Arial" panose="020B0604020202020204" pitchFamily="34" charset="0"/>
            </a:rPr>
            <a:t>et aux adhérents </a:t>
          </a:r>
          <a:r>
            <a:rPr lang="fr-FR" sz="1600" i="1" dirty="0">
              <a:solidFill>
                <a:schemeClr val="tx1"/>
              </a:solidFill>
              <a:latin typeface="+mn-lt"/>
              <a:ea typeface="Calibri" panose="020F0502020204030204" pitchFamily="34" charset="0"/>
              <a:cs typeface="Arial" panose="020B0604020202020204" pitchFamily="34" charset="0"/>
            </a:rPr>
            <a:t>(maitriser l’informatique et la vie associative).</a:t>
          </a:r>
          <a:endParaRPr lang="fr-FR" sz="1600" i="1" dirty="0">
            <a:latin typeface="+mn-lt"/>
            <a:cs typeface="Arial" panose="020B0604020202020204" pitchFamily="34" charset="0"/>
          </a:endParaRPr>
        </a:p>
      </dgm:t>
    </dgm:pt>
    <dgm:pt modelId="{35DE2FF7-D965-4547-A4FD-18FEBA5F0467}" type="parTrans" cxnId="{8442BB36-EF6D-2C4D-9E6D-52A8307201E0}">
      <dgm:prSet/>
      <dgm:spPr/>
      <dgm:t>
        <a:bodyPr/>
        <a:lstStyle/>
        <a:p>
          <a:pPr>
            <a:lnSpc>
              <a:spcPct val="120000"/>
            </a:lnSpc>
          </a:pPr>
          <a:endParaRPr lang="fr-FR" sz="1600">
            <a:latin typeface="+mn-lt"/>
            <a:cs typeface="Arial" panose="020B0604020202020204" pitchFamily="34" charset="0"/>
          </a:endParaRPr>
        </a:p>
      </dgm:t>
    </dgm:pt>
    <dgm:pt modelId="{81B12247-46FA-F945-AAE6-DB741FCA9699}" type="sibTrans" cxnId="{8442BB36-EF6D-2C4D-9E6D-52A8307201E0}">
      <dgm:prSet/>
      <dgm:spPr/>
      <dgm:t>
        <a:bodyPr/>
        <a:lstStyle/>
        <a:p>
          <a:pPr>
            <a:lnSpc>
              <a:spcPct val="120000"/>
            </a:lnSpc>
          </a:pPr>
          <a:endParaRPr lang="fr-FR" sz="1600">
            <a:latin typeface="+mn-lt"/>
            <a:cs typeface="Arial" panose="020B0604020202020204" pitchFamily="34" charset="0"/>
          </a:endParaRPr>
        </a:p>
      </dgm:t>
    </dgm:pt>
    <dgm:pt modelId="{8A0ADF6E-A2F2-D647-958D-42727CAE7790}">
      <dgm:prSet custT="1"/>
      <dgm:spPr/>
      <dgm:t>
        <a:bodyPr/>
        <a:lstStyle/>
        <a:p>
          <a:pPr>
            <a:lnSpc>
              <a:spcPct val="120000"/>
            </a:lnSpc>
          </a:pPr>
          <a:r>
            <a:rPr lang="fr-FR" sz="1600" b="1" dirty="0">
              <a:latin typeface="+mn-lt"/>
              <a:cs typeface="Arial" panose="020B0604020202020204" pitchFamily="34" charset="0"/>
            </a:rPr>
            <a:t>L'échange entre les GEM sur le territoire, le développement de pratiques communes </a:t>
          </a:r>
          <a:r>
            <a:rPr lang="fr-FR" sz="1600" dirty="0">
              <a:latin typeface="+mn-lt"/>
              <a:cs typeface="Arial" panose="020B0604020202020204" pitchFamily="34" charset="0"/>
            </a:rPr>
            <a:t>: </a:t>
          </a:r>
          <a:r>
            <a:rPr lang="fr-FR" sz="1600" dirty="0">
              <a:solidFill>
                <a:schemeClr val="tx1"/>
              </a:solidFill>
              <a:effectLst/>
              <a:latin typeface="+mn-lt"/>
              <a:ea typeface="Calibri" panose="020F0502020204030204" pitchFamily="34" charset="0"/>
              <a:cs typeface="Arial" panose="020B0604020202020204" pitchFamily="34" charset="0"/>
            </a:rPr>
            <a:t>L’intérêt d’une réflexion en </a:t>
          </a:r>
          <a:r>
            <a:rPr lang="fr-FR" sz="1600" dirty="0" err="1">
              <a:solidFill>
                <a:schemeClr val="tx1"/>
              </a:solidFill>
              <a:effectLst/>
              <a:latin typeface="+mn-lt"/>
              <a:ea typeface="Calibri" panose="020F0502020204030204" pitchFamily="34" charset="0"/>
              <a:cs typeface="Arial" panose="020B0604020202020204" pitchFamily="34" charset="0"/>
            </a:rPr>
            <a:t>intergems</a:t>
          </a:r>
          <a:r>
            <a:rPr lang="fr-FR" sz="1600" dirty="0">
              <a:solidFill>
                <a:schemeClr val="tx1"/>
              </a:solidFill>
              <a:effectLst/>
              <a:latin typeface="+mn-lt"/>
              <a:ea typeface="Calibri" panose="020F0502020204030204" pitchFamily="34" charset="0"/>
              <a:cs typeface="Arial" panose="020B0604020202020204" pitchFamily="34" charset="0"/>
            </a:rPr>
            <a:t> : échanges et collaborations entre salariés, échanges avec ou via ARS,  échanges et partages entre adhérents</a:t>
          </a:r>
          <a:endParaRPr lang="fr-FR" sz="1600" dirty="0">
            <a:latin typeface="+mn-lt"/>
            <a:cs typeface="Arial" panose="020B0604020202020204" pitchFamily="34" charset="0"/>
          </a:endParaRPr>
        </a:p>
      </dgm:t>
    </dgm:pt>
    <dgm:pt modelId="{69A0AC9F-A637-6740-B158-2E574381034B}" type="parTrans" cxnId="{B45B7391-237C-C943-9DD8-711D2F8F2D32}">
      <dgm:prSet/>
      <dgm:spPr/>
      <dgm:t>
        <a:bodyPr/>
        <a:lstStyle/>
        <a:p>
          <a:pPr>
            <a:lnSpc>
              <a:spcPct val="120000"/>
            </a:lnSpc>
          </a:pPr>
          <a:endParaRPr lang="fr-FR" sz="1600">
            <a:latin typeface="+mn-lt"/>
            <a:cs typeface="Arial" panose="020B0604020202020204" pitchFamily="34" charset="0"/>
          </a:endParaRPr>
        </a:p>
      </dgm:t>
    </dgm:pt>
    <dgm:pt modelId="{8E0E5C69-0695-614C-B246-DCFB8D0BC6FF}" type="sibTrans" cxnId="{B45B7391-237C-C943-9DD8-711D2F8F2D32}">
      <dgm:prSet/>
      <dgm:spPr/>
      <dgm:t>
        <a:bodyPr/>
        <a:lstStyle/>
        <a:p>
          <a:pPr>
            <a:lnSpc>
              <a:spcPct val="120000"/>
            </a:lnSpc>
          </a:pPr>
          <a:endParaRPr lang="fr-FR" sz="1600">
            <a:latin typeface="+mn-lt"/>
            <a:cs typeface="Arial" panose="020B0604020202020204" pitchFamily="34" charset="0"/>
          </a:endParaRPr>
        </a:p>
      </dgm:t>
    </dgm:pt>
    <dgm:pt modelId="{771B5433-44C2-6F4A-B9D2-F1C61231D57B}" type="pres">
      <dgm:prSet presAssocID="{885A2F91-639D-AE4A-A14B-0BE0519EF88B}" presName="vert0" presStyleCnt="0">
        <dgm:presLayoutVars>
          <dgm:dir/>
          <dgm:animOne val="branch"/>
          <dgm:animLvl val="lvl"/>
        </dgm:presLayoutVars>
      </dgm:prSet>
      <dgm:spPr/>
    </dgm:pt>
    <dgm:pt modelId="{A1FD6D97-713C-8B49-8AB2-B152A908DE4C}" type="pres">
      <dgm:prSet presAssocID="{C654102E-D778-D142-BA50-130B7A5EDBB3}" presName="thickLine" presStyleLbl="alignNode1" presStyleIdx="0" presStyleCnt="6"/>
      <dgm:spPr/>
    </dgm:pt>
    <dgm:pt modelId="{E101B55B-BEA9-0046-9E13-B38E93824FE2}" type="pres">
      <dgm:prSet presAssocID="{C654102E-D778-D142-BA50-130B7A5EDBB3}" presName="horz1" presStyleCnt="0"/>
      <dgm:spPr/>
    </dgm:pt>
    <dgm:pt modelId="{3011CDD4-DFFE-A849-A77B-89ED64FB5FD7}" type="pres">
      <dgm:prSet presAssocID="{C654102E-D778-D142-BA50-130B7A5EDBB3}" presName="tx1" presStyleLbl="revTx" presStyleIdx="0" presStyleCnt="6"/>
      <dgm:spPr/>
    </dgm:pt>
    <dgm:pt modelId="{8B4BAE7A-57BF-024C-8A5B-697F80B0790F}" type="pres">
      <dgm:prSet presAssocID="{C654102E-D778-D142-BA50-130B7A5EDBB3}" presName="vert1" presStyleCnt="0"/>
      <dgm:spPr/>
    </dgm:pt>
    <dgm:pt modelId="{F92D1E59-C4C9-E14F-9B00-9923DE95E648}" type="pres">
      <dgm:prSet presAssocID="{CA966A7D-3B81-414E-BD95-050E43EF3E39}" presName="thickLine" presStyleLbl="alignNode1" presStyleIdx="1" presStyleCnt="6"/>
      <dgm:spPr/>
    </dgm:pt>
    <dgm:pt modelId="{0159DEA0-99C9-F24F-80C5-B1B9B1524A29}" type="pres">
      <dgm:prSet presAssocID="{CA966A7D-3B81-414E-BD95-050E43EF3E39}" presName="horz1" presStyleCnt="0"/>
      <dgm:spPr/>
    </dgm:pt>
    <dgm:pt modelId="{1E69770A-6AE4-584A-87F8-9B940E31BEC2}" type="pres">
      <dgm:prSet presAssocID="{CA966A7D-3B81-414E-BD95-050E43EF3E39}" presName="tx1" presStyleLbl="revTx" presStyleIdx="1" presStyleCnt="6"/>
      <dgm:spPr/>
    </dgm:pt>
    <dgm:pt modelId="{97BFA546-AD84-5848-BA2F-CBBF35201460}" type="pres">
      <dgm:prSet presAssocID="{CA966A7D-3B81-414E-BD95-050E43EF3E39}" presName="vert1" presStyleCnt="0"/>
      <dgm:spPr/>
    </dgm:pt>
    <dgm:pt modelId="{E7022935-9DCF-FD42-8A92-4808AC71F6EE}" type="pres">
      <dgm:prSet presAssocID="{EA69915F-2063-A246-AB12-294324EA2595}" presName="thickLine" presStyleLbl="alignNode1" presStyleIdx="2" presStyleCnt="6"/>
      <dgm:spPr/>
    </dgm:pt>
    <dgm:pt modelId="{F190DD8F-F9F6-E742-B70B-786829B1FE75}" type="pres">
      <dgm:prSet presAssocID="{EA69915F-2063-A246-AB12-294324EA2595}" presName="horz1" presStyleCnt="0"/>
      <dgm:spPr/>
    </dgm:pt>
    <dgm:pt modelId="{BFC89C75-A35B-4643-846A-002A7CC1ABA2}" type="pres">
      <dgm:prSet presAssocID="{EA69915F-2063-A246-AB12-294324EA2595}" presName="tx1" presStyleLbl="revTx" presStyleIdx="2" presStyleCnt="6"/>
      <dgm:spPr/>
    </dgm:pt>
    <dgm:pt modelId="{5A6E7455-8BF7-A242-B9C0-75ADA63EFD5A}" type="pres">
      <dgm:prSet presAssocID="{EA69915F-2063-A246-AB12-294324EA2595}" presName="vert1" presStyleCnt="0"/>
      <dgm:spPr/>
    </dgm:pt>
    <dgm:pt modelId="{4036CC86-F55E-3844-BC2D-FBA5FDD5EF19}" type="pres">
      <dgm:prSet presAssocID="{D62FA84D-577C-5741-918A-E1C999CC5A8F}" presName="thickLine" presStyleLbl="alignNode1" presStyleIdx="3" presStyleCnt="6"/>
      <dgm:spPr/>
    </dgm:pt>
    <dgm:pt modelId="{51C4476B-B325-224B-BD7E-D7146104AD0D}" type="pres">
      <dgm:prSet presAssocID="{D62FA84D-577C-5741-918A-E1C999CC5A8F}" presName="horz1" presStyleCnt="0"/>
      <dgm:spPr/>
    </dgm:pt>
    <dgm:pt modelId="{8B18E11A-85D9-9441-80F4-EE3EE3E9E757}" type="pres">
      <dgm:prSet presAssocID="{D62FA84D-577C-5741-918A-E1C999CC5A8F}" presName="tx1" presStyleLbl="revTx" presStyleIdx="3" presStyleCnt="6"/>
      <dgm:spPr/>
    </dgm:pt>
    <dgm:pt modelId="{BA1A8A2E-B6F6-3C49-89E2-1F5F444F87A9}" type="pres">
      <dgm:prSet presAssocID="{D62FA84D-577C-5741-918A-E1C999CC5A8F}" presName="vert1" presStyleCnt="0"/>
      <dgm:spPr/>
    </dgm:pt>
    <dgm:pt modelId="{46307F52-14D1-C54C-AFCD-8D6EB554764F}" type="pres">
      <dgm:prSet presAssocID="{83672C1F-0F5B-3543-968D-10A9D2811070}" presName="thickLine" presStyleLbl="alignNode1" presStyleIdx="4" presStyleCnt="6"/>
      <dgm:spPr/>
    </dgm:pt>
    <dgm:pt modelId="{E6344F4C-582E-BB43-BEA4-757A78308663}" type="pres">
      <dgm:prSet presAssocID="{83672C1F-0F5B-3543-968D-10A9D2811070}" presName="horz1" presStyleCnt="0"/>
      <dgm:spPr/>
    </dgm:pt>
    <dgm:pt modelId="{FCD403EB-2BEF-2246-A69D-7980F37F19B8}" type="pres">
      <dgm:prSet presAssocID="{83672C1F-0F5B-3543-968D-10A9D2811070}" presName="tx1" presStyleLbl="revTx" presStyleIdx="4" presStyleCnt="6"/>
      <dgm:spPr/>
    </dgm:pt>
    <dgm:pt modelId="{B91CE1E7-83C1-724F-8B29-B0AD83A047C6}" type="pres">
      <dgm:prSet presAssocID="{83672C1F-0F5B-3543-968D-10A9D2811070}" presName="vert1" presStyleCnt="0"/>
      <dgm:spPr/>
    </dgm:pt>
    <dgm:pt modelId="{11F55A5D-8F91-8E41-8666-E4F86831BADC}" type="pres">
      <dgm:prSet presAssocID="{8A0ADF6E-A2F2-D647-958D-42727CAE7790}" presName="thickLine" presStyleLbl="alignNode1" presStyleIdx="5" presStyleCnt="6"/>
      <dgm:spPr/>
    </dgm:pt>
    <dgm:pt modelId="{95F0DA81-7E85-2C4A-BE38-80BB404E00AB}" type="pres">
      <dgm:prSet presAssocID="{8A0ADF6E-A2F2-D647-958D-42727CAE7790}" presName="horz1" presStyleCnt="0"/>
      <dgm:spPr/>
    </dgm:pt>
    <dgm:pt modelId="{A9BA6322-BDEB-1F43-A5AB-A2209AFB8CE0}" type="pres">
      <dgm:prSet presAssocID="{8A0ADF6E-A2F2-D647-958D-42727CAE7790}" presName="tx1" presStyleLbl="revTx" presStyleIdx="5" presStyleCnt="6"/>
      <dgm:spPr/>
    </dgm:pt>
    <dgm:pt modelId="{3AA7C575-4CA7-934B-9EB4-AD78AFC77FB5}" type="pres">
      <dgm:prSet presAssocID="{8A0ADF6E-A2F2-D647-958D-42727CAE7790}" presName="vert1" presStyleCnt="0"/>
      <dgm:spPr/>
    </dgm:pt>
  </dgm:ptLst>
  <dgm:cxnLst>
    <dgm:cxn modelId="{003A1611-57D6-4644-B882-817A37FA894D}" type="presOf" srcId="{C654102E-D778-D142-BA50-130B7A5EDBB3}" destId="{3011CDD4-DFFE-A849-A77B-89ED64FB5FD7}" srcOrd="0" destOrd="0" presId="urn:microsoft.com/office/officeart/2008/layout/LinedList"/>
    <dgm:cxn modelId="{67C2B327-BA3A-1A41-993E-567879F553D7}" srcId="{885A2F91-639D-AE4A-A14B-0BE0519EF88B}" destId="{EA69915F-2063-A246-AB12-294324EA2595}" srcOrd="2" destOrd="0" parTransId="{E8A94447-6C9D-AB48-8CE1-800CC709DADB}" sibTransId="{B42FAD6E-63F4-5A42-BAA2-89EE47772C39}"/>
    <dgm:cxn modelId="{9A03E42D-5D95-3145-AE4A-A96DAF233CED}" srcId="{885A2F91-639D-AE4A-A14B-0BE0519EF88B}" destId="{CA966A7D-3B81-414E-BD95-050E43EF3E39}" srcOrd="1" destOrd="0" parTransId="{D5A43BBE-B03A-9542-8114-BF09256AA9C7}" sibTransId="{AEB56BE1-8A0C-0440-8DA9-6D8B9D80E665}"/>
    <dgm:cxn modelId="{A05C3D35-3F48-7946-ABE9-873F22DADD7E}" type="presOf" srcId="{83672C1F-0F5B-3543-968D-10A9D2811070}" destId="{FCD403EB-2BEF-2246-A69D-7980F37F19B8}" srcOrd="0" destOrd="0" presId="urn:microsoft.com/office/officeart/2008/layout/LinedList"/>
    <dgm:cxn modelId="{8442BB36-EF6D-2C4D-9E6D-52A8307201E0}" srcId="{885A2F91-639D-AE4A-A14B-0BE0519EF88B}" destId="{83672C1F-0F5B-3543-968D-10A9D2811070}" srcOrd="4" destOrd="0" parTransId="{35DE2FF7-D965-4547-A4FD-18FEBA5F0467}" sibTransId="{81B12247-46FA-F945-AAE6-DB741FCA9699}"/>
    <dgm:cxn modelId="{BB38A364-1783-B34E-A878-9FCE3C7335B1}" type="presOf" srcId="{885A2F91-639D-AE4A-A14B-0BE0519EF88B}" destId="{771B5433-44C2-6F4A-B9D2-F1C61231D57B}" srcOrd="0" destOrd="0" presId="urn:microsoft.com/office/officeart/2008/layout/LinedList"/>
    <dgm:cxn modelId="{A0796186-B304-4B4F-8807-E20CC6509D73}" type="presOf" srcId="{EA69915F-2063-A246-AB12-294324EA2595}" destId="{BFC89C75-A35B-4643-846A-002A7CC1ABA2}" srcOrd="0" destOrd="0" presId="urn:microsoft.com/office/officeart/2008/layout/LinedList"/>
    <dgm:cxn modelId="{B45B7391-237C-C943-9DD8-711D2F8F2D32}" srcId="{885A2F91-639D-AE4A-A14B-0BE0519EF88B}" destId="{8A0ADF6E-A2F2-D647-958D-42727CAE7790}" srcOrd="5" destOrd="0" parTransId="{69A0AC9F-A637-6740-B158-2E574381034B}" sibTransId="{8E0E5C69-0695-614C-B246-DCFB8D0BC6FF}"/>
    <dgm:cxn modelId="{774535A5-B30D-3244-9067-4516966F7332}" type="presOf" srcId="{CA966A7D-3B81-414E-BD95-050E43EF3E39}" destId="{1E69770A-6AE4-584A-87F8-9B940E31BEC2}" srcOrd="0" destOrd="0" presId="urn:microsoft.com/office/officeart/2008/layout/LinedList"/>
    <dgm:cxn modelId="{EDC761AF-DF6B-1E4E-B868-2D9B684F65B3}" srcId="{885A2F91-639D-AE4A-A14B-0BE0519EF88B}" destId="{C654102E-D778-D142-BA50-130B7A5EDBB3}" srcOrd="0" destOrd="0" parTransId="{A584C0F9-6DBA-FA49-B5AE-221BA65D87FC}" sibTransId="{E7DF1245-58A1-124F-8B3C-61D5581AA1B3}"/>
    <dgm:cxn modelId="{A54F5CB0-D5FB-2C4E-BC2F-01B6DD2AC210}" type="presOf" srcId="{D62FA84D-577C-5741-918A-E1C999CC5A8F}" destId="{8B18E11A-85D9-9441-80F4-EE3EE3E9E757}" srcOrd="0" destOrd="0" presId="urn:microsoft.com/office/officeart/2008/layout/LinedList"/>
    <dgm:cxn modelId="{AAE3FEB8-2FB2-0E4B-8C6E-85A8DE4676DB}" srcId="{885A2F91-639D-AE4A-A14B-0BE0519EF88B}" destId="{D62FA84D-577C-5741-918A-E1C999CC5A8F}" srcOrd="3" destOrd="0" parTransId="{9D1D531C-9CC6-9641-B22E-1D250AE1CE2D}" sibTransId="{C8BD7D76-3736-E24B-B910-3A7108E4F636}"/>
    <dgm:cxn modelId="{4C2544E7-EC0F-6045-9BE4-6741D03D6BCB}" type="presOf" srcId="{8A0ADF6E-A2F2-D647-958D-42727CAE7790}" destId="{A9BA6322-BDEB-1F43-A5AB-A2209AFB8CE0}" srcOrd="0" destOrd="0" presId="urn:microsoft.com/office/officeart/2008/layout/LinedList"/>
    <dgm:cxn modelId="{A1D8B42C-16D9-4E49-85B1-FA6707A09E3C}" type="presParOf" srcId="{771B5433-44C2-6F4A-B9D2-F1C61231D57B}" destId="{A1FD6D97-713C-8B49-8AB2-B152A908DE4C}" srcOrd="0" destOrd="0" presId="urn:microsoft.com/office/officeart/2008/layout/LinedList"/>
    <dgm:cxn modelId="{B255ECEB-E7CE-674A-B513-46AD6BA6B8B8}" type="presParOf" srcId="{771B5433-44C2-6F4A-B9D2-F1C61231D57B}" destId="{E101B55B-BEA9-0046-9E13-B38E93824FE2}" srcOrd="1" destOrd="0" presId="urn:microsoft.com/office/officeart/2008/layout/LinedList"/>
    <dgm:cxn modelId="{D6B416E4-4AC5-1F47-9A94-2C9BECB8FCBD}" type="presParOf" srcId="{E101B55B-BEA9-0046-9E13-B38E93824FE2}" destId="{3011CDD4-DFFE-A849-A77B-89ED64FB5FD7}" srcOrd="0" destOrd="0" presId="urn:microsoft.com/office/officeart/2008/layout/LinedList"/>
    <dgm:cxn modelId="{5A584F58-4C33-1546-A6BD-0C6757434E9C}" type="presParOf" srcId="{E101B55B-BEA9-0046-9E13-B38E93824FE2}" destId="{8B4BAE7A-57BF-024C-8A5B-697F80B0790F}" srcOrd="1" destOrd="0" presId="urn:microsoft.com/office/officeart/2008/layout/LinedList"/>
    <dgm:cxn modelId="{FC56F378-37A3-1543-ADF8-1A1A13E7C6A0}" type="presParOf" srcId="{771B5433-44C2-6F4A-B9D2-F1C61231D57B}" destId="{F92D1E59-C4C9-E14F-9B00-9923DE95E648}" srcOrd="2" destOrd="0" presId="urn:microsoft.com/office/officeart/2008/layout/LinedList"/>
    <dgm:cxn modelId="{A6EAA830-D4BF-634C-8700-1950ED669B7D}" type="presParOf" srcId="{771B5433-44C2-6F4A-B9D2-F1C61231D57B}" destId="{0159DEA0-99C9-F24F-80C5-B1B9B1524A29}" srcOrd="3" destOrd="0" presId="urn:microsoft.com/office/officeart/2008/layout/LinedList"/>
    <dgm:cxn modelId="{EA8DA5FE-0A1B-D348-992C-FC6255A092FF}" type="presParOf" srcId="{0159DEA0-99C9-F24F-80C5-B1B9B1524A29}" destId="{1E69770A-6AE4-584A-87F8-9B940E31BEC2}" srcOrd="0" destOrd="0" presId="urn:microsoft.com/office/officeart/2008/layout/LinedList"/>
    <dgm:cxn modelId="{38D9AEF4-0AFD-4D49-8876-5395DFD40D14}" type="presParOf" srcId="{0159DEA0-99C9-F24F-80C5-B1B9B1524A29}" destId="{97BFA546-AD84-5848-BA2F-CBBF35201460}" srcOrd="1" destOrd="0" presId="urn:microsoft.com/office/officeart/2008/layout/LinedList"/>
    <dgm:cxn modelId="{3A1BEBCC-F0B8-F440-8803-472877774BEE}" type="presParOf" srcId="{771B5433-44C2-6F4A-B9D2-F1C61231D57B}" destId="{E7022935-9DCF-FD42-8A92-4808AC71F6EE}" srcOrd="4" destOrd="0" presId="urn:microsoft.com/office/officeart/2008/layout/LinedList"/>
    <dgm:cxn modelId="{9C1D1ABF-054E-394C-A905-32870439E590}" type="presParOf" srcId="{771B5433-44C2-6F4A-B9D2-F1C61231D57B}" destId="{F190DD8F-F9F6-E742-B70B-786829B1FE75}" srcOrd="5" destOrd="0" presId="urn:microsoft.com/office/officeart/2008/layout/LinedList"/>
    <dgm:cxn modelId="{D91BF325-042B-2543-8734-B13320C5DCA6}" type="presParOf" srcId="{F190DD8F-F9F6-E742-B70B-786829B1FE75}" destId="{BFC89C75-A35B-4643-846A-002A7CC1ABA2}" srcOrd="0" destOrd="0" presId="urn:microsoft.com/office/officeart/2008/layout/LinedList"/>
    <dgm:cxn modelId="{ED053E89-B7BA-F14D-B274-81C5A4A71B8F}" type="presParOf" srcId="{F190DD8F-F9F6-E742-B70B-786829B1FE75}" destId="{5A6E7455-8BF7-A242-B9C0-75ADA63EFD5A}" srcOrd="1" destOrd="0" presId="urn:microsoft.com/office/officeart/2008/layout/LinedList"/>
    <dgm:cxn modelId="{A6C5ABEE-5248-D24E-A9F2-17628B34E58D}" type="presParOf" srcId="{771B5433-44C2-6F4A-B9D2-F1C61231D57B}" destId="{4036CC86-F55E-3844-BC2D-FBA5FDD5EF19}" srcOrd="6" destOrd="0" presId="urn:microsoft.com/office/officeart/2008/layout/LinedList"/>
    <dgm:cxn modelId="{99216AF2-A7ED-5845-ACFF-463EAEAE4319}" type="presParOf" srcId="{771B5433-44C2-6F4A-B9D2-F1C61231D57B}" destId="{51C4476B-B325-224B-BD7E-D7146104AD0D}" srcOrd="7" destOrd="0" presId="urn:microsoft.com/office/officeart/2008/layout/LinedList"/>
    <dgm:cxn modelId="{B65CF63D-3870-B94D-9BD3-3E728C75E78E}" type="presParOf" srcId="{51C4476B-B325-224B-BD7E-D7146104AD0D}" destId="{8B18E11A-85D9-9441-80F4-EE3EE3E9E757}" srcOrd="0" destOrd="0" presId="urn:microsoft.com/office/officeart/2008/layout/LinedList"/>
    <dgm:cxn modelId="{9D59A5E8-B358-E544-9B45-79288FBD3A84}" type="presParOf" srcId="{51C4476B-B325-224B-BD7E-D7146104AD0D}" destId="{BA1A8A2E-B6F6-3C49-89E2-1F5F444F87A9}" srcOrd="1" destOrd="0" presId="urn:microsoft.com/office/officeart/2008/layout/LinedList"/>
    <dgm:cxn modelId="{CA8B6792-6395-BA40-867F-935326205B95}" type="presParOf" srcId="{771B5433-44C2-6F4A-B9D2-F1C61231D57B}" destId="{46307F52-14D1-C54C-AFCD-8D6EB554764F}" srcOrd="8" destOrd="0" presId="urn:microsoft.com/office/officeart/2008/layout/LinedList"/>
    <dgm:cxn modelId="{7AEE0349-1575-0D49-AF8D-1862FD9BF67C}" type="presParOf" srcId="{771B5433-44C2-6F4A-B9D2-F1C61231D57B}" destId="{E6344F4C-582E-BB43-BEA4-757A78308663}" srcOrd="9" destOrd="0" presId="urn:microsoft.com/office/officeart/2008/layout/LinedList"/>
    <dgm:cxn modelId="{6CEEB089-4C6B-6244-BF31-73DECF1E778F}" type="presParOf" srcId="{E6344F4C-582E-BB43-BEA4-757A78308663}" destId="{FCD403EB-2BEF-2246-A69D-7980F37F19B8}" srcOrd="0" destOrd="0" presId="urn:microsoft.com/office/officeart/2008/layout/LinedList"/>
    <dgm:cxn modelId="{CBBF9E8E-3041-3D43-BCAA-A81EC513D54B}" type="presParOf" srcId="{E6344F4C-582E-BB43-BEA4-757A78308663}" destId="{B91CE1E7-83C1-724F-8B29-B0AD83A047C6}" srcOrd="1" destOrd="0" presId="urn:microsoft.com/office/officeart/2008/layout/LinedList"/>
    <dgm:cxn modelId="{C9D307FC-EC93-9D49-80E4-475E766FCD89}" type="presParOf" srcId="{771B5433-44C2-6F4A-B9D2-F1C61231D57B}" destId="{11F55A5D-8F91-8E41-8666-E4F86831BADC}" srcOrd="10" destOrd="0" presId="urn:microsoft.com/office/officeart/2008/layout/LinedList"/>
    <dgm:cxn modelId="{313EDDEB-234F-FB45-A061-5E4EC6661728}" type="presParOf" srcId="{771B5433-44C2-6F4A-B9D2-F1C61231D57B}" destId="{95F0DA81-7E85-2C4A-BE38-80BB404E00AB}" srcOrd="11" destOrd="0" presId="urn:microsoft.com/office/officeart/2008/layout/LinedList"/>
    <dgm:cxn modelId="{A25B93A0-4334-AD4A-B028-B3C97690BAE2}" type="presParOf" srcId="{95F0DA81-7E85-2C4A-BE38-80BB404E00AB}" destId="{A9BA6322-BDEB-1F43-A5AB-A2209AFB8CE0}" srcOrd="0" destOrd="0" presId="urn:microsoft.com/office/officeart/2008/layout/LinedList"/>
    <dgm:cxn modelId="{B2B2C4C4-B157-0D47-AC9A-D91EA5751F76}" type="presParOf" srcId="{95F0DA81-7E85-2C4A-BE38-80BB404E00AB}" destId="{3AA7C575-4CA7-934B-9EB4-AD78AFC77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E8A5-ABCC-244D-87E0-A10DFC0A816C}">
      <dsp:nvSpPr>
        <dsp:cNvPr id="0" name=""/>
        <dsp:cNvSpPr/>
      </dsp:nvSpPr>
      <dsp:spPr>
        <a:xfrm>
          <a:off x="0" y="666"/>
          <a:ext cx="91476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E48CB-DCC1-194C-ABCA-25C85A159F45}">
      <dsp:nvSpPr>
        <dsp:cNvPr id="0" name=""/>
        <dsp:cNvSpPr/>
      </dsp:nvSpPr>
      <dsp:spPr>
        <a:xfrm>
          <a:off x="0" y="666"/>
          <a:ext cx="9147629" cy="109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La gouvernance des GEM s’est maintenue, s’est réunie et a pris les mesures nécessaires. L’investissement des membres du bureau a augmenté pendant la crise du covid </a:t>
          </a:r>
          <a:r>
            <a:rPr lang="fr-FR" sz="2000" i="1" kern="1200" dirty="0">
              <a:latin typeface="Arial" panose="020B0604020202020204" pitchFamily="34" charset="0"/>
              <a:cs typeface="Arial" panose="020B0604020202020204" pitchFamily="34" charset="0"/>
            </a:rPr>
            <a:t>(pour 43% des personnes qui ont répondu aux questionnaires)</a:t>
          </a:r>
          <a:endParaRPr lang="en-US" sz="2000" i="1" kern="1200" dirty="0">
            <a:latin typeface="Arial" panose="020B0604020202020204" pitchFamily="34" charset="0"/>
            <a:cs typeface="Arial" panose="020B0604020202020204" pitchFamily="34" charset="0"/>
          </a:endParaRPr>
        </a:p>
      </dsp:txBody>
      <dsp:txXfrm>
        <a:off x="0" y="666"/>
        <a:ext cx="9147629" cy="1091443"/>
      </dsp:txXfrm>
    </dsp:sp>
    <dsp:sp modelId="{8C57688C-2D83-CD4B-83C0-EA7AF8164E68}">
      <dsp:nvSpPr>
        <dsp:cNvPr id="0" name=""/>
        <dsp:cNvSpPr/>
      </dsp:nvSpPr>
      <dsp:spPr>
        <a:xfrm>
          <a:off x="0" y="1092109"/>
          <a:ext cx="91476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80AFD-2DC3-3F42-A9F2-146CD5D73C42}">
      <dsp:nvSpPr>
        <dsp:cNvPr id="0" name=""/>
        <dsp:cNvSpPr/>
      </dsp:nvSpPr>
      <dsp:spPr>
        <a:xfrm>
          <a:off x="0" y="1092109"/>
          <a:ext cx="9147629" cy="109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latin typeface="Arial" panose="020B0604020202020204" pitchFamily="34" charset="0"/>
              <a:cs typeface="Arial" panose="020B0604020202020204" pitchFamily="34" charset="0"/>
            </a:rPr>
            <a:t>Dans l’ensemble, les adhérents ont compris et appliqué les mesures barrière</a:t>
          </a:r>
          <a:endParaRPr lang="en-US" sz="2000" kern="1200">
            <a:latin typeface="Arial" panose="020B0604020202020204" pitchFamily="34" charset="0"/>
            <a:cs typeface="Arial" panose="020B0604020202020204" pitchFamily="34" charset="0"/>
          </a:endParaRPr>
        </a:p>
      </dsp:txBody>
      <dsp:txXfrm>
        <a:off x="0" y="1092109"/>
        <a:ext cx="9147629" cy="1091443"/>
      </dsp:txXfrm>
    </dsp:sp>
    <dsp:sp modelId="{2A054E86-9464-B64F-9FF2-A9C48277ED7E}">
      <dsp:nvSpPr>
        <dsp:cNvPr id="0" name=""/>
        <dsp:cNvSpPr/>
      </dsp:nvSpPr>
      <dsp:spPr>
        <a:xfrm>
          <a:off x="0" y="2183553"/>
          <a:ext cx="91476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53CA0-8A37-A24D-8415-8D427937DEEF}">
      <dsp:nvSpPr>
        <dsp:cNvPr id="0" name=""/>
        <dsp:cNvSpPr/>
      </dsp:nvSpPr>
      <dsp:spPr>
        <a:xfrm>
          <a:off x="0" y="2183553"/>
          <a:ext cx="9147629" cy="109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Les GEM ont adapté leur fonctionnement au fil des évolutions des décisions politiques. Leur objectif est resté le maintien du lien avec les adhérents. </a:t>
          </a:r>
        </a:p>
      </dsp:txBody>
      <dsp:txXfrm>
        <a:off x="0" y="2183553"/>
        <a:ext cx="9147629" cy="1091443"/>
      </dsp:txXfrm>
    </dsp:sp>
    <dsp:sp modelId="{6AA2F8DC-7E5B-2743-9374-E931FD0F670F}">
      <dsp:nvSpPr>
        <dsp:cNvPr id="0" name=""/>
        <dsp:cNvSpPr/>
      </dsp:nvSpPr>
      <dsp:spPr>
        <a:xfrm>
          <a:off x="0" y="3274997"/>
          <a:ext cx="91476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C6D12-7C93-1C46-888E-CDD01478A5C9}">
      <dsp:nvSpPr>
        <dsp:cNvPr id="0" name=""/>
        <dsp:cNvSpPr/>
      </dsp:nvSpPr>
      <dsp:spPr>
        <a:xfrm>
          <a:off x="0" y="3274997"/>
          <a:ext cx="9147629" cy="109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La crise a été l’occasion d’utiliser d’autres modes de communication  (permanence téléphoniques, réseaux sociaux) et d’entraide  (visites à    domicile, paniers repas, etc.)</a:t>
          </a:r>
          <a:endParaRPr lang="en-US" sz="2000" kern="1200" dirty="0">
            <a:latin typeface="Arial" panose="020B0604020202020204" pitchFamily="34" charset="0"/>
            <a:cs typeface="Arial" panose="020B0604020202020204" pitchFamily="34" charset="0"/>
          </a:endParaRPr>
        </a:p>
      </dsp:txBody>
      <dsp:txXfrm>
        <a:off x="0" y="3274997"/>
        <a:ext cx="9147629" cy="1091443"/>
      </dsp:txXfrm>
    </dsp:sp>
    <dsp:sp modelId="{83564974-766B-F043-BEF8-06305C743CA8}">
      <dsp:nvSpPr>
        <dsp:cNvPr id="0" name=""/>
        <dsp:cNvSpPr/>
      </dsp:nvSpPr>
      <dsp:spPr>
        <a:xfrm>
          <a:off x="0" y="4366441"/>
          <a:ext cx="91476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2ED2E-7F7F-2048-AF35-6735F3580849}">
      <dsp:nvSpPr>
        <dsp:cNvPr id="0" name=""/>
        <dsp:cNvSpPr/>
      </dsp:nvSpPr>
      <dsp:spPr>
        <a:xfrm>
          <a:off x="0" y="4366441"/>
          <a:ext cx="9147629" cy="1091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A la sortie de la crise, une baisse de la fréquentation des GEM</a:t>
          </a:r>
          <a:endParaRPr lang="en-US" sz="2000" kern="1200" dirty="0">
            <a:latin typeface="Arial" panose="020B0604020202020204" pitchFamily="34" charset="0"/>
            <a:cs typeface="Arial" panose="020B0604020202020204" pitchFamily="34" charset="0"/>
          </a:endParaRPr>
        </a:p>
      </dsp:txBody>
      <dsp:txXfrm>
        <a:off x="0" y="4366441"/>
        <a:ext cx="9147629" cy="1091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D6D97-713C-8B49-8AB2-B152A908DE4C}">
      <dsp:nvSpPr>
        <dsp:cNvPr id="0" name=""/>
        <dsp:cNvSpPr/>
      </dsp:nvSpPr>
      <dsp:spPr>
        <a:xfrm>
          <a:off x="0" y="2828"/>
          <a:ext cx="992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1CDD4-DFFE-A849-A77B-89ED64FB5FD7}">
      <dsp:nvSpPr>
        <dsp:cNvPr id="0" name=""/>
        <dsp:cNvSpPr/>
      </dsp:nvSpPr>
      <dsp:spPr>
        <a:xfrm>
          <a:off x="0" y="2828"/>
          <a:ext cx="9926223" cy="9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20000"/>
            </a:lnSpc>
            <a:spcBef>
              <a:spcPct val="0"/>
            </a:spcBef>
            <a:spcAft>
              <a:spcPct val="35000"/>
            </a:spcAft>
            <a:buNone/>
          </a:pPr>
          <a:r>
            <a:rPr lang="fr-FR" sz="1600" b="1" kern="1200" dirty="0">
              <a:latin typeface="+mn-lt"/>
              <a:cs typeface="Arial" panose="020B0604020202020204" pitchFamily="34" charset="0"/>
            </a:rPr>
            <a:t>La gestion de budget et des ressources </a:t>
          </a:r>
          <a:r>
            <a:rPr lang="fr-FR" sz="1600" kern="1200" dirty="0">
              <a:latin typeface="+mn-lt"/>
              <a:cs typeface="Arial" panose="020B0604020202020204" pitchFamily="34" charset="0"/>
            </a:rPr>
            <a:t>: </a:t>
          </a:r>
          <a:r>
            <a:rPr lang="fr-FR" sz="1600" kern="1200" dirty="0"/>
            <a:t>La nécessité de débattre sur la faiblesse et l'insuffisance des ressources; les relations avec la structure assurant la délégation de gestion. Le besoin de soutien de certains administrateurs pour assurer leur fonction.</a:t>
          </a:r>
          <a:endParaRPr lang="fr-FR" sz="1600" kern="1200" dirty="0">
            <a:latin typeface="+mn-lt"/>
            <a:cs typeface="Arial" panose="020B0604020202020204" pitchFamily="34" charset="0"/>
          </a:endParaRPr>
        </a:p>
      </dsp:txBody>
      <dsp:txXfrm>
        <a:off x="0" y="2828"/>
        <a:ext cx="9926223" cy="964429"/>
      </dsp:txXfrm>
    </dsp:sp>
    <dsp:sp modelId="{F92D1E59-C4C9-E14F-9B00-9923DE95E648}">
      <dsp:nvSpPr>
        <dsp:cNvPr id="0" name=""/>
        <dsp:cNvSpPr/>
      </dsp:nvSpPr>
      <dsp:spPr>
        <a:xfrm>
          <a:off x="0" y="967258"/>
          <a:ext cx="992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9770A-6AE4-584A-87F8-9B940E31BEC2}">
      <dsp:nvSpPr>
        <dsp:cNvPr id="0" name=""/>
        <dsp:cNvSpPr/>
      </dsp:nvSpPr>
      <dsp:spPr>
        <a:xfrm>
          <a:off x="0" y="967258"/>
          <a:ext cx="9926223" cy="9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20000"/>
            </a:lnSpc>
            <a:spcBef>
              <a:spcPct val="0"/>
            </a:spcBef>
            <a:spcAft>
              <a:spcPct val="35000"/>
            </a:spcAft>
            <a:buNone/>
          </a:pPr>
          <a:r>
            <a:rPr lang="fr-FR" sz="1600" b="1" kern="1200" dirty="0">
              <a:latin typeface="+mn-lt"/>
              <a:cs typeface="Arial" panose="020B0604020202020204" pitchFamily="34" charset="0"/>
            </a:rPr>
            <a:t>Les relations entre les acteurs du GEM </a:t>
          </a:r>
          <a:r>
            <a:rPr lang="fr-FR" sz="1600" kern="1200" dirty="0">
              <a:latin typeface="+mn-lt"/>
              <a:cs typeface="Arial" panose="020B0604020202020204" pitchFamily="34" charset="0"/>
            </a:rPr>
            <a:t>: </a:t>
          </a:r>
          <a:r>
            <a:rPr lang="fr-FR" sz="1600" kern="1200" dirty="0"/>
            <a:t>Le besoin de clarifier le travail et le rôle de chacun et la relation avec la délégation de gestion, et de réfléchir aux moyens et conditions pour faire vivre la démocratie associative</a:t>
          </a:r>
          <a:endParaRPr lang="fr-FR" sz="1600" kern="1200" dirty="0">
            <a:latin typeface="+mn-lt"/>
            <a:cs typeface="Arial" panose="020B0604020202020204" pitchFamily="34" charset="0"/>
          </a:endParaRPr>
        </a:p>
      </dsp:txBody>
      <dsp:txXfrm>
        <a:off x="0" y="967258"/>
        <a:ext cx="9926223" cy="964429"/>
      </dsp:txXfrm>
    </dsp:sp>
    <dsp:sp modelId="{E7022935-9DCF-FD42-8A92-4808AC71F6EE}">
      <dsp:nvSpPr>
        <dsp:cNvPr id="0" name=""/>
        <dsp:cNvSpPr/>
      </dsp:nvSpPr>
      <dsp:spPr>
        <a:xfrm>
          <a:off x="0" y="1931688"/>
          <a:ext cx="992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89C75-A35B-4643-846A-002A7CC1ABA2}">
      <dsp:nvSpPr>
        <dsp:cNvPr id="0" name=""/>
        <dsp:cNvSpPr/>
      </dsp:nvSpPr>
      <dsp:spPr>
        <a:xfrm>
          <a:off x="0" y="1931688"/>
          <a:ext cx="9926223" cy="9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20000"/>
            </a:lnSpc>
            <a:spcBef>
              <a:spcPct val="0"/>
            </a:spcBef>
            <a:spcAft>
              <a:spcPct val="35000"/>
            </a:spcAft>
            <a:buNone/>
          </a:pPr>
          <a:r>
            <a:rPr lang="fr-FR" sz="1600" b="1" kern="1200" dirty="0">
              <a:latin typeface="+mn-lt"/>
              <a:cs typeface="Arial" panose="020B0604020202020204" pitchFamily="34" charset="0"/>
            </a:rPr>
            <a:t>Les relations avec les partenaires du GEM </a:t>
          </a:r>
          <a:r>
            <a:rPr lang="fr-FR" sz="1600" kern="1200" dirty="0">
              <a:latin typeface="+mn-lt"/>
              <a:cs typeface="Arial" panose="020B0604020202020204" pitchFamily="34" charset="0"/>
            </a:rPr>
            <a:t>: </a:t>
          </a:r>
          <a:r>
            <a:rPr lang="fr-FR" sz="1600" kern="1200" dirty="0">
              <a:solidFill>
                <a:schemeClr val="tx1"/>
              </a:solidFill>
              <a:latin typeface="+mn-lt"/>
              <a:ea typeface="Calibri" panose="020F0502020204030204" pitchFamily="34" charset="0"/>
              <a:cs typeface="Arial" panose="020B0604020202020204" pitchFamily="34" charset="0"/>
            </a:rPr>
            <a:t>L’importance de rendre plus visible les GEM, de développer les relations avec des acteurs de proximité comme la mairie, le CLSM, partenaires de soins, etc..</a:t>
          </a:r>
          <a:r>
            <a:rPr lang="fr-FR" sz="1600" kern="1200" dirty="0">
              <a:latin typeface="+mn-lt"/>
              <a:cs typeface="Arial" panose="020B0604020202020204" pitchFamily="34" charset="0"/>
            </a:rPr>
            <a:t> </a:t>
          </a:r>
          <a:r>
            <a:rPr lang="fr-FR" sz="1600" i="1" kern="1200" dirty="0">
              <a:latin typeface="+mn-lt"/>
              <a:cs typeface="Arial" panose="020B0604020202020204" pitchFamily="34" charset="0"/>
            </a:rPr>
            <a:t>A noter : </a:t>
          </a:r>
          <a:r>
            <a:rPr lang="fr-FR" sz="1600" i="1" kern="1200" dirty="0"/>
            <a:t>87,5% des GEM répondants pensent être mieux reconnus qu’avant sur leur quartier et par les élus</a:t>
          </a:r>
          <a:endParaRPr lang="fr-FR" sz="1600" i="1" kern="1200" dirty="0">
            <a:latin typeface="+mn-lt"/>
            <a:cs typeface="Arial" panose="020B0604020202020204" pitchFamily="34" charset="0"/>
          </a:endParaRPr>
        </a:p>
      </dsp:txBody>
      <dsp:txXfrm>
        <a:off x="0" y="1931688"/>
        <a:ext cx="9926223" cy="964429"/>
      </dsp:txXfrm>
    </dsp:sp>
    <dsp:sp modelId="{4036CC86-F55E-3844-BC2D-FBA5FDD5EF19}">
      <dsp:nvSpPr>
        <dsp:cNvPr id="0" name=""/>
        <dsp:cNvSpPr/>
      </dsp:nvSpPr>
      <dsp:spPr>
        <a:xfrm>
          <a:off x="0" y="2896118"/>
          <a:ext cx="992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8E11A-85D9-9441-80F4-EE3EE3E9E757}">
      <dsp:nvSpPr>
        <dsp:cNvPr id="0" name=""/>
        <dsp:cNvSpPr/>
      </dsp:nvSpPr>
      <dsp:spPr>
        <a:xfrm>
          <a:off x="0" y="2896118"/>
          <a:ext cx="9926223" cy="9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20000"/>
            </a:lnSpc>
            <a:spcBef>
              <a:spcPct val="0"/>
            </a:spcBef>
            <a:spcAft>
              <a:spcPct val="35000"/>
            </a:spcAft>
            <a:buNone/>
          </a:pPr>
          <a:r>
            <a:rPr lang="fr-FR" sz="1600" b="1" kern="1200" dirty="0">
              <a:latin typeface="+mn-lt"/>
              <a:cs typeface="Arial" panose="020B0604020202020204" pitchFamily="34" charset="0"/>
            </a:rPr>
            <a:t>Les questions de ressources humaines </a:t>
          </a:r>
          <a:r>
            <a:rPr lang="fr-FR" sz="1600" kern="1200" dirty="0">
              <a:latin typeface="+mn-lt"/>
              <a:cs typeface="Arial" panose="020B0604020202020204" pitchFamily="34" charset="0"/>
            </a:rPr>
            <a:t>: L’intérêt de débattre sur les différents statuts du GEM, entre délégation de gestion ou autogestion (</a:t>
          </a:r>
          <a:r>
            <a:rPr lang="fr-FR" sz="1600" i="1" kern="1200" dirty="0"/>
            <a:t>68% des répondants ont confié leur gestion à une autre structure. 74% sont satisfaits</a:t>
          </a:r>
          <a:r>
            <a:rPr lang="fr-FR" sz="1600" kern="1200" dirty="0"/>
            <a:t>)</a:t>
          </a:r>
          <a:r>
            <a:rPr lang="fr-FR" sz="1600" kern="1200" dirty="0">
              <a:latin typeface="+mn-lt"/>
              <a:cs typeface="Arial" panose="020B0604020202020204" pitchFamily="34" charset="0"/>
            </a:rPr>
            <a:t> . Et la nécessité de réfléchir au statut et aux conditions de travail des </a:t>
          </a:r>
          <a:r>
            <a:rPr lang="fr-FR" sz="1600" kern="1200" dirty="0">
              <a:solidFill>
                <a:schemeClr val="tx1"/>
              </a:solidFill>
              <a:latin typeface="+mn-lt"/>
              <a:ea typeface="Calibri" panose="020F0502020204030204" pitchFamily="34" charset="0"/>
              <a:cs typeface="Arial" panose="020B0604020202020204" pitchFamily="34" charset="0"/>
            </a:rPr>
            <a:t>salariés.</a:t>
          </a:r>
          <a:endParaRPr lang="fr-FR" sz="1600" kern="1200" dirty="0">
            <a:latin typeface="+mn-lt"/>
            <a:cs typeface="Arial" panose="020B0604020202020204" pitchFamily="34" charset="0"/>
          </a:endParaRPr>
        </a:p>
      </dsp:txBody>
      <dsp:txXfrm>
        <a:off x="0" y="2896118"/>
        <a:ext cx="9926223" cy="964429"/>
      </dsp:txXfrm>
    </dsp:sp>
    <dsp:sp modelId="{46307F52-14D1-C54C-AFCD-8D6EB554764F}">
      <dsp:nvSpPr>
        <dsp:cNvPr id="0" name=""/>
        <dsp:cNvSpPr/>
      </dsp:nvSpPr>
      <dsp:spPr>
        <a:xfrm>
          <a:off x="0" y="3860547"/>
          <a:ext cx="992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403EB-2BEF-2246-A69D-7980F37F19B8}">
      <dsp:nvSpPr>
        <dsp:cNvPr id="0" name=""/>
        <dsp:cNvSpPr/>
      </dsp:nvSpPr>
      <dsp:spPr>
        <a:xfrm>
          <a:off x="0" y="3860547"/>
          <a:ext cx="9926223" cy="9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20000"/>
            </a:lnSpc>
            <a:spcBef>
              <a:spcPct val="0"/>
            </a:spcBef>
            <a:spcAft>
              <a:spcPct val="35000"/>
            </a:spcAft>
            <a:buNone/>
          </a:pPr>
          <a:r>
            <a:rPr lang="fr-FR" sz="1600" b="1" kern="1200" dirty="0">
              <a:latin typeface="+mn-lt"/>
              <a:cs typeface="Arial" panose="020B0604020202020204" pitchFamily="34" charset="0"/>
            </a:rPr>
            <a:t>La formation des adhérents et des salariés </a:t>
          </a:r>
          <a:r>
            <a:rPr lang="fr-FR" sz="1600" kern="1200" dirty="0">
              <a:latin typeface="+mn-lt"/>
              <a:cs typeface="Arial" panose="020B0604020202020204" pitchFamily="34" charset="0"/>
            </a:rPr>
            <a:t>: </a:t>
          </a:r>
          <a:r>
            <a:rPr lang="fr-FR" sz="1600" kern="1200" dirty="0">
              <a:solidFill>
                <a:schemeClr val="tx1"/>
              </a:solidFill>
              <a:latin typeface="+mn-lt"/>
              <a:ea typeface="Calibri" panose="020F0502020204030204" pitchFamily="34" charset="0"/>
              <a:cs typeface="Arial" panose="020B0604020202020204" pitchFamily="34" charset="0"/>
            </a:rPr>
            <a:t>Le besoin d’une réflexion sur les formations utiles aux salariés </a:t>
          </a:r>
          <a:r>
            <a:rPr lang="fr-FR" sz="1600" i="1" kern="1200" dirty="0">
              <a:solidFill>
                <a:schemeClr val="tx1"/>
              </a:solidFill>
              <a:latin typeface="+mn-lt"/>
              <a:ea typeface="Calibri" panose="020F0502020204030204" pitchFamily="34" charset="0"/>
              <a:cs typeface="Arial" panose="020B0604020202020204" pitchFamily="34" charset="0"/>
            </a:rPr>
            <a:t>(comprendre les troubles et progresser dans son métier) </a:t>
          </a:r>
          <a:r>
            <a:rPr lang="fr-FR" sz="1600" kern="1200" dirty="0">
              <a:solidFill>
                <a:schemeClr val="tx1"/>
              </a:solidFill>
              <a:latin typeface="+mn-lt"/>
              <a:ea typeface="Calibri" panose="020F0502020204030204" pitchFamily="34" charset="0"/>
              <a:cs typeface="Arial" panose="020B0604020202020204" pitchFamily="34" charset="0"/>
            </a:rPr>
            <a:t>et aux adhérents </a:t>
          </a:r>
          <a:r>
            <a:rPr lang="fr-FR" sz="1600" i="1" kern="1200" dirty="0">
              <a:solidFill>
                <a:schemeClr val="tx1"/>
              </a:solidFill>
              <a:latin typeface="+mn-lt"/>
              <a:ea typeface="Calibri" panose="020F0502020204030204" pitchFamily="34" charset="0"/>
              <a:cs typeface="Arial" panose="020B0604020202020204" pitchFamily="34" charset="0"/>
            </a:rPr>
            <a:t>(maitriser l’informatique et la vie associative).</a:t>
          </a:r>
          <a:endParaRPr lang="fr-FR" sz="1600" i="1" kern="1200" dirty="0">
            <a:latin typeface="+mn-lt"/>
            <a:cs typeface="Arial" panose="020B0604020202020204" pitchFamily="34" charset="0"/>
          </a:endParaRPr>
        </a:p>
      </dsp:txBody>
      <dsp:txXfrm>
        <a:off x="0" y="3860547"/>
        <a:ext cx="9926223" cy="964429"/>
      </dsp:txXfrm>
    </dsp:sp>
    <dsp:sp modelId="{11F55A5D-8F91-8E41-8666-E4F86831BADC}">
      <dsp:nvSpPr>
        <dsp:cNvPr id="0" name=""/>
        <dsp:cNvSpPr/>
      </dsp:nvSpPr>
      <dsp:spPr>
        <a:xfrm>
          <a:off x="0" y="4824977"/>
          <a:ext cx="9926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A6322-BDEB-1F43-A5AB-A2209AFB8CE0}">
      <dsp:nvSpPr>
        <dsp:cNvPr id="0" name=""/>
        <dsp:cNvSpPr/>
      </dsp:nvSpPr>
      <dsp:spPr>
        <a:xfrm>
          <a:off x="0" y="4824977"/>
          <a:ext cx="9926223" cy="9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20000"/>
            </a:lnSpc>
            <a:spcBef>
              <a:spcPct val="0"/>
            </a:spcBef>
            <a:spcAft>
              <a:spcPct val="35000"/>
            </a:spcAft>
            <a:buNone/>
          </a:pPr>
          <a:r>
            <a:rPr lang="fr-FR" sz="1600" b="1" kern="1200" dirty="0">
              <a:latin typeface="+mn-lt"/>
              <a:cs typeface="Arial" panose="020B0604020202020204" pitchFamily="34" charset="0"/>
            </a:rPr>
            <a:t>L'échange entre les GEM sur le territoire, le développement de pratiques communes </a:t>
          </a:r>
          <a:r>
            <a:rPr lang="fr-FR" sz="1600" kern="1200" dirty="0">
              <a:latin typeface="+mn-lt"/>
              <a:cs typeface="Arial" panose="020B0604020202020204" pitchFamily="34" charset="0"/>
            </a:rPr>
            <a:t>: </a:t>
          </a:r>
          <a:r>
            <a:rPr lang="fr-FR" sz="1600" kern="1200" dirty="0">
              <a:solidFill>
                <a:schemeClr val="tx1"/>
              </a:solidFill>
              <a:effectLst/>
              <a:latin typeface="+mn-lt"/>
              <a:ea typeface="Calibri" panose="020F0502020204030204" pitchFamily="34" charset="0"/>
              <a:cs typeface="Arial" panose="020B0604020202020204" pitchFamily="34" charset="0"/>
            </a:rPr>
            <a:t>L’intérêt d’une réflexion en </a:t>
          </a:r>
          <a:r>
            <a:rPr lang="fr-FR" sz="1600" kern="1200" dirty="0" err="1">
              <a:solidFill>
                <a:schemeClr val="tx1"/>
              </a:solidFill>
              <a:effectLst/>
              <a:latin typeface="+mn-lt"/>
              <a:ea typeface="Calibri" panose="020F0502020204030204" pitchFamily="34" charset="0"/>
              <a:cs typeface="Arial" panose="020B0604020202020204" pitchFamily="34" charset="0"/>
            </a:rPr>
            <a:t>intergems</a:t>
          </a:r>
          <a:r>
            <a:rPr lang="fr-FR" sz="1600" kern="1200" dirty="0">
              <a:solidFill>
                <a:schemeClr val="tx1"/>
              </a:solidFill>
              <a:effectLst/>
              <a:latin typeface="+mn-lt"/>
              <a:ea typeface="Calibri" panose="020F0502020204030204" pitchFamily="34" charset="0"/>
              <a:cs typeface="Arial" panose="020B0604020202020204" pitchFamily="34" charset="0"/>
            </a:rPr>
            <a:t> : échanges et collaborations entre salariés, échanges avec ou via ARS,  échanges et partages entre adhérents</a:t>
          </a:r>
          <a:endParaRPr lang="fr-FR" sz="1600" kern="1200" dirty="0">
            <a:latin typeface="+mn-lt"/>
            <a:cs typeface="Arial" panose="020B0604020202020204" pitchFamily="34" charset="0"/>
          </a:endParaRPr>
        </a:p>
      </dsp:txBody>
      <dsp:txXfrm>
        <a:off x="0" y="4824977"/>
        <a:ext cx="9926223" cy="9644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19021-5086-0348-94B7-9E3B3030CE20}" type="datetimeFigureOut">
              <a:rPr lang="fr-FR" smtClean="0"/>
              <a:t>04/12/2022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8A91D-666B-CA44-9CBA-8F0B0A9DE931}" type="slidenum">
              <a:rPr lang="fr-FR" smtClean="0"/>
              <a:t>‹N°›</a:t>
            </a:fld>
            <a:endParaRPr lang="fr-FR"/>
          </a:p>
        </p:txBody>
      </p:sp>
    </p:spTree>
    <p:extLst>
      <p:ext uri="{BB962C8B-B14F-4D97-AF65-F5344CB8AC3E}">
        <p14:creationId xmlns:p14="http://schemas.microsoft.com/office/powerpoint/2010/main" val="153893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F8A91D-666B-CA44-9CBA-8F0B0A9DE931}" type="slidenum">
              <a:rPr lang="fr-FR" smtClean="0"/>
              <a:t>4</a:t>
            </a:fld>
            <a:endParaRPr lang="fr-FR"/>
          </a:p>
        </p:txBody>
      </p:sp>
    </p:spTree>
    <p:extLst>
      <p:ext uri="{BB962C8B-B14F-4D97-AF65-F5344CB8AC3E}">
        <p14:creationId xmlns:p14="http://schemas.microsoft.com/office/powerpoint/2010/main" val="306081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F8A91D-666B-CA44-9CBA-8F0B0A9DE931}" type="slidenum">
              <a:rPr lang="fr-FR" smtClean="0"/>
              <a:t>9</a:t>
            </a:fld>
            <a:endParaRPr lang="fr-FR"/>
          </a:p>
        </p:txBody>
      </p:sp>
    </p:spTree>
    <p:extLst>
      <p:ext uri="{BB962C8B-B14F-4D97-AF65-F5344CB8AC3E}">
        <p14:creationId xmlns:p14="http://schemas.microsoft.com/office/powerpoint/2010/main" val="408663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D18CC8A-4764-7547-8907-7467F0965CF7}" type="datetime1">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39294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E9D6FAC-9203-1B4E-998B-2B9264F38CCA}" type="datetime1">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357529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FE0557-FFD7-AB4A-BDD2-C05B1B2CD6FC}" type="datetime1">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94444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136B4CA-28C6-3B4C-B824-A8E996DEF6A7}" type="datetimeFigureOut">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031269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36B4CA-28C6-3B4C-B824-A8E996DEF6A7}" type="datetimeFigureOut">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189218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36B4CA-28C6-3B4C-B824-A8E996DEF6A7}" type="datetimeFigureOut">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33821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36B4CA-28C6-3B4C-B824-A8E996DEF6A7}" type="datetimeFigureOut">
              <a:rPr lang="fr-FR" smtClean="0"/>
              <a:t>04/12/2022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16642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136B4CA-28C6-3B4C-B824-A8E996DEF6A7}" type="datetimeFigureOut">
              <a:rPr lang="fr-FR" smtClean="0"/>
              <a:t>04/12/2022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014766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136B4CA-28C6-3B4C-B824-A8E996DEF6A7}" type="datetimeFigureOut">
              <a:rPr lang="fr-FR" smtClean="0"/>
              <a:t>04/12/2022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844291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6B4CA-28C6-3B4C-B824-A8E996DEF6A7}" type="datetimeFigureOut">
              <a:rPr lang="fr-FR" smtClean="0"/>
              <a:t>04/12/2022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90473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36B4CA-28C6-3B4C-B824-A8E996DEF6A7}" type="datetimeFigureOut">
              <a:rPr lang="fr-FR" smtClean="0"/>
              <a:t>04/12/2022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352262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A6C7D-17A4-B447-9E57-35C5A4602644}" type="datetime1">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55143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36B4CA-28C6-3B4C-B824-A8E996DEF6A7}" type="datetimeFigureOut">
              <a:rPr lang="fr-FR" smtClean="0"/>
              <a:t>04/12/2022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159286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36B4CA-28C6-3B4C-B824-A8E996DEF6A7}" type="datetimeFigureOut">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427772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36B4CA-28C6-3B4C-B824-A8E996DEF6A7}" type="datetimeFigureOut">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69101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EBB219-8F64-7240-A0B3-ACA7420F65A6}" type="datetime1">
              <a:rPr lang="fr-FR" smtClean="0"/>
              <a:t>04/12/2022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130158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1E4BCD1-F2A4-6048-8C51-E229C7FFA6FB}" type="datetime1">
              <a:rPr lang="fr-FR" smtClean="0"/>
              <a:t>04/12/2022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306963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0057247-8BC4-5F48-A1FE-00217CEAA6E0}" type="datetime1">
              <a:rPr lang="fr-FR" smtClean="0"/>
              <a:t>04/12/2022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399885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CD83A7D-51A8-2042-8762-723A3D734BE9}" type="datetime1">
              <a:rPr lang="fr-FR" smtClean="0"/>
              <a:t>04/12/2022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9975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27B99-D640-7842-8D70-75671EAE19A6}" type="datetime1">
              <a:rPr lang="fr-FR" smtClean="0"/>
              <a:t>04/12/2022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76672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8B0F5E4-AA22-4148-AB21-427FC880E38E}" type="datetime1">
              <a:rPr lang="fr-FR" smtClean="0"/>
              <a:t>04/12/2022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5272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B01D40D-5870-EC4E-B063-8E5730DA43F2}" type="datetime1">
              <a:rPr lang="fr-FR" smtClean="0"/>
              <a:t>04/12/2022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4D1A92-8E47-BB43-A869-29E5312AD25E}" type="slidenum">
              <a:rPr lang="fr-FR" smtClean="0"/>
              <a:t>‹N°›</a:t>
            </a:fld>
            <a:endParaRPr lang="fr-FR"/>
          </a:p>
        </p:txBody>
      </p:sp>
    </p:spTree>
    <p:extLst>
      <p:ext uri="{BB962C8B-B14F-4D97-AF65-F5344CB8AC3E}">
        <p14:creationId xmlns:p14="http://schemas.microsoft.com/office/powerpoint/2010/main" val="275413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02D5F-1C7F-0B49-986D-8038E426E0E2}" type="datetime1">
              <a:rPr lang="fr-FR" smtClean="0"/>
              <a:t>04/12/2022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D1A92-8E47-BB43-A869-29E5312AD25E}" type="slidenum">
              <a:rPr lang="fr-FR" smtClean="0"/>
              <a:t>‹N°›</a:t>
            </a:fld>
            <a:endParaRPr lang="fr-FR"/>
          </a:p>
        </p:txBody>
      </p:sp>
    </p:spTree>
    <p:extLst>
      <p:ext uri="{BB962C8B-B14F-4D97-AF65-F5344CB8AC3E}">
        <p14:creationId xmlns:p14="http://schemas.microsoft.com/office/powerpoint/2010/main" val="142974957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6B4CA-28C6-3B4C-B824-A8E996DEF6A7}" type="datetimeFigureOut">
              <a:rPr lang="fr-FR" smtClean="0"/>
              <a:t>04/12/2022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D1A92-8E47-BB43-A869-29E5312AD25E}" type="slidenum">
              <a:rPr lang="fr-FR" smtClean="0"/>
              <a:t>‹N°›</a:t>
            </a:fld>
            <a:endParaRPr lang="fr-FR"/>
          </a:p>
        </p:txBody>
      </p:sp>
    </p:spTree>
    <p:extLst>
      <p:ext uri="{BB962C8B-B14F-4D97-AF65-F5344CB8AC3E}">
        <p14:creationId xmlns:p14="http://schemas.microsoft.com/office/powerpoint/2010/main" val="338148070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2.xml"/><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24.jpeg"/><Relationship Id="rId5" Type="http://schemas.openxmlformats.org/officeDocument/2006/relationships/diagramColors" Target="../diagrams/colors2.xml"/><Relationship Id="rId10" Type="http://schemas.openxmlformats.org/officeDocument/2006/relationships/image" Target="../media/image23.jpeg"/><Relationship Id="rId4" Type="http://schemas.openxmlformats.org/officeDocument/2006/relationships/diagramQuickStyle" Target="../diagrams/quickStyle2.xm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5" Type="http://schemas.microsoft.com/office/2007/relationships/hdphoto" Target="../media/hdphoto2.wdp"/><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re 1">
            <a:extLst>
              <a:ext uri="{FF2B5EF4-FFF2-40B4-BE49-F238E27FC236}">
                <a16:creationId xmlns:a16="http://schemas.microsoft.com/office/drawing/2014/main" id="{0EA92EB2-CC30-806B-34E1-770AA04A8455}"/>
              </a:ext>
            </a:extLst>
          </p:cNvPr>
          <p:cNvSpPr>
            <a:spLocks noGrp="1"/>
          </p:cNvSpPr>
          <p:nvPr>
            <p:ph type="ctrTitle"/>
          </p:nvPr>
        </p:nvSpPr>
        <p:spPr>
          <a:xfrm>
            <a:off x="1998875" y="1302871"/>
            <a:ext cx="8188026" cy="2228246"/>
          </a:xfrm>
        </p:spPr>
        <p:txBody>
          <a:bodyPr vert="horz" lIns="91440" tIns="45720" rIns="91440" bIns="45720" rtlCol="0" anchor="b">
            <a:normAutofit fontScale="90000"/>
          </a:bodyPr>
          <a:lstStyle/>
          <a:p>
            <a:r>
              <a:rPr lang="fr-FR" sz="4400" b="1" kern="1200" dirty="0">
                <a:solidFill>
                  <a:schemeClr val="tx1"/>
                </a:solidFill>
                <a:latin typeface="+mj-lt"/>
                <a:ea typeface="+mj-ea"/>
                <a:cs typeface="+mj-cs"/>
              </a:rPr>
              <a:t>Le pouvoir d’agir des GEM </a:t>
            </a:r>
            <a:br>
              <a:rPr lang="fr-FR" sz="4400" b="1" kern="1200" dirty="0">
                <a:solidFill>
                  <a:schemeClr val="tx1"/>
                </a:solidFill>
                <a:latin typeface="+mj-lt"/>
                <a:ea typeface="+mj-ea"/>
                <a:cs typeface="+mj-cs"/>
              </a:rPr>
            </a:br>
            <a:r>
              <a:rPr lang="fr-FR" sz="4400" b="1" kern="1200" dirty="0">
                <a:solidFill>
                  <a:schemeClr val="tx1"/>
                </a:solidFill>
                <a:latin typeface="+mj-lt"/>
                <a:ea typeface="+mj-ea"/>
                <a:cs typeface="+mj-cs"/>
              </a:rPr>
              <a:t>à l’épreuve de la crise sanitaire</a:t>
            </a:r>
            <a:br>
              <a:rPr lang="fr-FR" sz="3400" kern="1200" dirty="0">
                <a:solidFill>
                  <a:schemeClr val="tx1"/>
                </a:solidFill>
                <a:latin typeface="+mj-lt"/>
                <a:ea typeface="+mj-ea"/>
                <a:cs typeface="+mj-cs"/>
              </a:rPr>
            </a:br>
            <a:br>
              <a:rPr lang="fr-FR" sz="3400" kern="1200" dirty="0">
                <a:solidFill>
                  <a:schemeClr val="tx1"/>
                </a:solidFill>
                <a:latin typeface="+mj-lt"/>
                <a:ea typeface="+mj-ea"/>
                <a:cs typeface="+mj-cs"/>
              </a:rPr>
            </a:br>
            <a:r>
              <a:rPr lang="fr-FR" sz="2800" kern="1200" dirty="0">
                <a:solidFill>
                  <a:schemeClr val="tx1"/>
                </a:solidFill>
                <a:latin typeface="+mj-lt"/>
                <a:ea typeface="+mj-ea"/>
                <a:cs typeface="+mj-cs"/>
              </a:rPr>
              <a:t>Enquête nationale CNIGEM</a:t>
            </a:r>
            <a:br>
              <a:rPr lang="fr-FR" sz="2800" kern="1200" dirty="0">
                <a:solidFill>
                  <a:schemeClr val="tx1"/>
                </a:solidFill>
                <a:latin typeface="+mj-lt"/>
                <a:ea typeface="+mj-ea"/>
                <a:cs typeface="+mj-cs"/>
              </a:rPr>
            </a:br>
            <a:r>
              <a:rPr lang="fr-FR" sz="1600" b="1" kern="1200" dirty="0">
                <a:solidFill>
                  <a:schemeClr val="tx1"/>
                </a:solidFill>
                <a:latin typeface="+mj-lt"/>
                <a:ea typeface="+mj-ea"/>
                <a:cs typeface="+mj-cs"/>
              </a:rPr>
              <a:t>Décembre 2022 </a:t>
            </a:r>
          </a:p>
        </p:txBody>
      </p:sp>
      <p:sp>
        <p:nvSpPr>
          <p:cNvPr id="3" name="Sous-titre 2">
            <a:extLst>
              <a:ext uri="{FF2B5EF4-FFF2-40B4-BE49-F238E27FC236}">
                <a16:creationId xmlns:a16="http://schemas.microsoft.com/office/drawing/2014/main" id="{E234A9E5-60BC-F527-F97F-49167FC61CC9}"/>
              </a:ext>
            </a:extLst>
          </p:cNvPr>
          <p:cNvSpPr>
            <a:spLocks noGrp="1"/>
          </p:cNvSpPr>
          <p:nvPr>
            <p:ph type="subTitle" idx="1"/>
          </p:nvPr>
        </p:nvSpPr>
        <p:spPr>
          <a:xfrm>
            <a:off x="1332045" y="3667641"/>
            <a:ext cx="9521686" cy="2035890"/>
          </a:xfrm>
        </p:spPr>
        <p:txBody>
          <a:bodyPr vert="horz" lIns="91440" tIns="45720" rIns="91440" bIns="45720" rtlCol="0" anchor="t">
            <a:normAutofit lnSpcReduction="10000"/>
          </a:bodyPr>
          <a:lstStyle/>
          <a:p>
            <a:pPr marL="1600200" lvl="4" algn="just"/>
            <a:r>
              <a:rPr lang="en-US" sz="1800" dirty="0"/>
              <a:t>Phase 1 : </a:t>
            </a:r>
            <a:r>
              <a:rPr lang="fr-FR" sz="1800" dirty="0"/>
              <a:t>Enquête nationale</a:t>
            </a:r>
            <a:r>
              <a:rPr lang="en-US" sz="1800" dirty="0"/>
              <a:t> par questionnaires </a:t>
            </a:r>
          </a:p>
          <a:p>
            <a:pPr marL="1600200" lvl="4" algn="just"/>
            <a:r>
              <a:rPr lang="fr-FR" sz="1800" dirty="0"/>
              <a:t>Phase 2 : Analyse collective par focus groups dans 3 régions françaises</a:t>
            </a:r>
          </a:p>
          <a:p>
            <a:endParaRPr lang="fr-FR" sz="1800" dirty="0"/>
          </a:p>
          <a:p>
            <a:endParaRPr lang="fr-FR" sz="1800" dirty="0"/>
          </a:p>
          <a:p>
            <a:endParaRPr lang="fr-FR" sz="1800" dirty="0"/>
          </a:p>
          <a:p>
            <a:r>
              <a:rPr lang="fr-FR" sz="1400" dirty="0"/>
              <a:t>Jean-Yves Barreyre, Anny Bourdaleix, Patricia Fiacre</a:t>
            </a:r>
          </a:p>
          <a:p>
            <a:endParaRPr lang="en-US" sz="1800" dirty="0"/>
          </a:p>
          <a:p>
            <a:pPr indent="-228600">
              <a:buFont typeface="Arial" panose="020B0604020202020204" pitchFamily="34" charset="0"/>
              <a:buChar char="•"/>
            </a:pPr>
            <a:endParaRPr lang="en-US" sz="1800" dirty="0"/>
          </a:p>
        </p:txBody>
      </p:sp>
      <p:sp>
        <p:nvSpPr>
          <p:cNvPr id="4" name="Espace réservé du numéro de diapositive 3">
            <a:extLst>
              <a:ext uri="{FF2B5EF4-FFF2-40B4-BE49-F238E27FC236}">
                <a16:creationId xmlns:a16="http://schemas.microsoft.com/office/drawing/2014/main" id="{D4043C57-AC80-3F5F-FAAF-C135F7F271B2}"/>
              </a:ext>
            </a:extLst>
          </p:cNvPr>
          <p:cNvSpPr>
            <a:spLocks noGrp="1"/>
          </p:cNvSpPr>
          <p:nvPr>
            <p:ph type="sldNum" sz="quarter" idx="12"/>
          </p:nvPr>
        </p:nvSpPr>
        <p:spPr/>
        <p:txBody>
          <a:bodyPr/>
          <a:lstStyle/>
          <a:p>
            <a:fld id="{AE4D1A92-8E47-BB43-A869-29E5312AD25E}" type="slidenum">
              <a:rPr lang="fr-FR" smtClean="0"/>
              <a:t>1</a:t>
            </a:fld>
            <a:endParaRPr lang="fr-FR"/>
          </a:p>
        </p:txBody>
      </p:sp>
    </p:spTree>
    <p:extLst>
      <p:ext uri="{BB962C8B-B14F-4D97-AF65-F5344CB8AC3E}">
        <p14:creationId xmlns:p14="http://schemas.microsoft.com/office/powerpoint/2010/main" val="294433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BECC57B-99EE-0560-698F-088ABEDDE4CD}"/>
              </a:ext>
            </a:extLst>
          </p:cNvPr>
          <p:cNvGraphicFramePr/>
          <p:nvPr>
            <p:extLst>
              <p:ext uri="{D42A27DB-BD31-4B8C-83A1-F6EECF244321}">
                <p14:modId xmlns:p14="http://schemas.microsoft.com/office/powerpoint/2010/main" val="3547414250"/>
              </p:ext>
            </p:extLst>
          </p:nvPr>
        </p:nvGraphicFramePr>
        <p:xfrm>
          <a:off x="2048942" y="929239"/>
          <a:ext cx="9926223" cy="5792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3">
            <a:extLst>
              <a:ext uri="{FF2B5EF4-FFF2-40B4-BE49-F238E27FC236}">
                <a16:creationId xmlns:a16="http://schemas.microsoft.com/office/drawing/2014/main" id="{A165AEA6-08B3-F62D-FD9E-8060104BB9B5}"/>
              </a:ext>
            </a:extLst>
          </p:cNvPr>
          <p:cNvSpPr txBox="1">
            <a:spLocks/>
          </p:cNvSpPr>
          <p:nvPr/>
        </p:nvSpPr>
        <p:spPr>
          <a:xfrm>
            <a:off x="1563709" y="189952"/>
            <a:ext cx="10392438" cy="10336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latin typeface="Arial" panose="020B0604020202020204" pitchFamily="34" charset="0"/>
                <a:cs typeface="Arial" panose="020B0604020202020204" pitchFamily="34" charset="0"/>
              </a:rPr>
              <a:t>Des problématiques relevées, à réfléchir</a:t>
            </a:r>
          </a:p>
        </p:txBody>
      </p:sp>
      <p:pic>
        <p:nvPicPr>
          <p:cNvPr id="5122" name="Picture 2" descr="Argent : Budget - Un Avenir Plus Riche">
            <a:extLst>
              <a:ext uri="{FF2B5EF4-FFF2-40B4-BE49-F238E27FC236}">
                <a16:creationId xmlns:a16="http://schemas.microsoft.com/office/drawing/2014/main" id="{5F226F82-BCC7-CDA8-8EF8-A82981D1B6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11" y="956571"/>
            <a:ext cx="1360434" cy="8478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2007348-6EC2-FEC0-223D-02EA9E372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111" y="1915303"/>
            <a:ext cx="1360434" cy="95433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 mairie - Commune de Flagnac en Aveyron">
            <a:extLst>
              <a:ext uri="{FF2B5EF4-FFF2-40B4-BE49-F238E27FC236}">
                <a16:creationId xmlns:a16="http://schemas.microsoft.com/office/drawing/2014/main" id="{A17BA65F-3B62-3354-7FAB-1388B56AB6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503" y="2974770"/>
            <a:ext cx="1366224" cy="70938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mment gérer le multitâche dans les petites entreprises">
            <a:extLst>
              <a:ext uri="{FF2B5EF4-FFF2-40B4-BE49-F238E27FC236}">
                <a16:creationId xmlns:a16="http://schemas.microsoft.com/office/drawing/2014/main" id="{D1BDA95E-307A-2FB3-3CDC-7FF8CCD82C9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7119"/>
          <a:stretch/>
        </p:blipFill>
        <p:spPr bwMode="auto">
          <a:xfrm>
            <a:off x="519264" y="3891797"/>
            <a:ext cx="1098764" cy="82928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ASF, votre centre de formation dans le Grand Est">
            <a:extLst>
              <a:ext uri="{FF2B5EF4-FFF2-40B4-BE49-F238E27FC236}">
                <a16:creationId xmlns:a16="http://schemas.microsoft.com/office/drawing/2014/main" id="{5C7A85ED-ADEB-5225-18C3-2BB198AC26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949" y="4770208"/>
            <a:ext cx="935929" cy="99174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Programme &quot;Rencontres Santé-Travail&quot; - Simetra - Santé au travail - Adour  Pays Basque">
            <a:extLst>
              <a:ext uri="{FF2B5EF4-FFF2-40B4-BE49-F238E27FC236}">
                <a16:creationId xmlns:a16="http://schemas.microsoft.com/office/drawing/2014/main" id="{C081D566-A13C-21DC-40C4-AF39EE6F51A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5940"/>
          <a:stretch/>
        </p:blipFill>
        <p:spPr bwMode="auto">
          <a:xfrm>
            <a:off x="282503" y="5811072"/>
            <a:ext cx="1540112" cy="72784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0631252F-0218-5A7F-5525-2A8310A9D97B}"/>
              </a:ext>
            </a:extLst>
          </p:cNvPr>
          <p:cNvSpPr>
            <a:spLocks noGrp="1"/>
          </p:cNvSpPr>
          <p:nvPr>
            <p:ph type="sldNum" sz="quarter" idx="12"/>
          </p:nvPr>
        </p:nvSpPr>
        <p:spPr/>
        <p:txBody>
          <a:bodyPr/>
          <a:lstStyle/>
          <a:p>
            <a:fld id="{AE4D1A92-8E47-BB43-A869-29E5312AD25E}" type="slidenum">
              <a:rPr lang="fr-FR" smtClean="0"/>
              <a:t>10</a:t>
            </a:fld>
            <a:endParaRPr lang="fr-FR"/>
          </a:p>
        </p:txBody>
      </p:sp>
    </p:spTree>
    <p:extLst>
      <p:ext uri="{BB962C8B-B14F-4D97-AF65-F5344CB8AC3E}">
        <p14:creationId xmlns:p14="http://schemas.microsoft.com/office/powerpoint/2010/main" val="119420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042" y="-1044"/>
            <a:ext cx="6175647"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ZoneTexte 6">
            <a:extLst>
              <a:ext uri="{FF2B5EF4-FFF2-40B4-BE49-F238E27FC236}">
                <a16:creationId xmlns:a16="http://schemas.microsoft.com/office/drawing/2014/main" id="{53A73A01-BCFB-6F5A-07A0-22B8E2FCE859}"/>
              </a:ext>
            </a:extLst>
          </p:cNvPr>
          <p:cNvSpPr txBox="1"/>
          <p:nvPr/>
        </p:nvSpPr>
        <p:spPr>
          <a:xfrm>
            <a:off x="5629080" y="1000740"/>
            <a:ext cx="5194249" cy="2862322"/>
          </a:xfrm>
          <a:prstGeom prst="rect">
            <a:avLst/>
          </a:prstGeom>
          <a:noFill/>
        </p:spPr>
        <p:txBody>
          <a:bodyPr wrap="square">
            <a:spAutoFit/>
          </a:bodyPr>
          <a:lstStyle/>
          <a:p>
            <a:r>
              <a:rPr lang="fr-FR" sz="6000" b="1" dirty="0"/>
              <a:t>2. Des constats qui révèlent des impensés</a:t>
            </a:r>
          </a:p>
        </p:txBody>
      </p:sp>
      <p:sp>
        <p:nvSpPr>
          <p:cNvPr id="2" name="Espace réservé du numéro de diapositive 1">
            <a:extLst>
              <a:ext uri="{FF2B5EF4-FFF2-40B4-BE49-F238E27FC236}">
                <a16:creationId xmlns:a16="http://schemas.microsoft.com/office/drawing/2014/main" id="{EF0A8E1F-2BD0-E362-17DF-FD0E9EDAD453}"/>
              </a:ext>
            </a:extLst>
          </p:cNvPr>
          <p:cNvSpPr>
            <a:spLocks noGrp="1"/>
          </p:cNvSpPr>
          <p:nvPr>
            <p:ph type="sldNum" sz="quarter" idx="12"/>
          </p:nvPr>
        </p:nvSpPr>
        <p:spPr/>
        <p:txBody>
          <a:bodyPr/>
          <a:lstStyle/>
          <a:p>
            <a:fld id="{AE4D1A92-8E47-BB43-A869-29E5312AD25E}" type="slidenum">
              <a:rPr lang="fr-FR" smtClean="0"/>
              <a:t>11</a:t>
            </a:fld>
            <a:endParaRPr lang="fr-FR"/>
          </a:p>
        </p:txBody>
      </p:sp>
      <p:sp>
        <p:nvSpPr>
          <p:cNvPr id="3" name="ZoneTexte 2">
            <a:extLst>
              <a:ext uri="{FF2B5EF4-FFF2-40B4-BE49-F238E27FC236}">
                <a16:creationId xmlns:a16="http://schemas.microsoft.com/office/drawing/2014/main" id="{3250347F-9802-68FB-9E2F-BF3F5D146B99}"/>
              </a:ext>
            </a:extLst>
          </p:cNvPr>
          <p:cNvSpPr txBox="1"/>
          <p:nvPr/>
        </p:nvSpPr>
        <p:spPr>
          <a:xfrm>
            <a:off x="5744710" y="5109854"/>
            <a:ext cx="4692310" cy="830997"/>
          </a:xfrm>
          <a:prstGeom prst="rect">
            <a:avLst/>
          </a:prstGeom>
          <a:noFill/>
        </p:spPr>
        <p:txBody>
          <a:bodyPr wrap="none" rtlCol="0">
            <a:spAutoFit/>
          </a:bodyPr>
          <a:lstStyle/>
          <a:p>
            <a:r>
              <a:rPr lang="fr-FR" sz="2400" dirty="0"/>
              <a:t>De la 1</a:t>
            </a:r>
            <a:r>
              <a:rPr lang="fr-FR" sz="2400" baseline="30000" dirty="0"/>
              <a:t>ère</a:t>
            </a:r>
            <a:r>
              <a:rPr lang="fr-FR" sz="2400" dirty="0"/>
              <a:t> phase de la recherche à la </a:t>
            </a:r>
          </a:p>
          <a:p>
            <a:r>
              <a:rPr lang="fr-FR" sz="2400" dirty="0"/>
              <a:t>2</a:t>
            </a:r>
            <a:r>
              <a:rPr lang="fr-FR" sz="2400" baseline="30000" dirty="0"/>
              <a:t>ème</a:t>
            </a:r>
            <a:r>
              <a:rPr lang="fr-FR" sz="2400" dirty="0"/>
              <a:t> phase de la recherche</a:t>
            </a:r>
          </a:p>
        </p:txBody>
      </p:sp>
    </p:spTree>
    <p:extLst>
      <p:ext uri="{BB962C8B-B14F-4D97-AF65-F5344CB8AC3E}">
        <p14:creationId xmlns:p14="http://schemas.microsoft.com/office/powerpoint/2010/main" val="101394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6" name="Rectangle 2049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09188E-284D-A2F2-E3A0-A0E291DEF053}"/>
              </a:ext>
            </a:extLst>
          </p:cNvPr>
          <p:cNvSpPr>
            <a:spLocks noGrp="1"/>
          </p:cNvSpPr>
          <p:nvPr>
            <p:ph type="title"/>
          </p:nvPr>
        </p:nvSpPr>
        <p:spPr>
          <a:xfrm>
            <a:off x="698499" y="1060800"/>
            <a:ext cx="7416800" cy="2635993"/>
          </a:xfrm>
        </p:spPr>
        <p:txBody>
          <a:bodyPr vert="horz" lIns="91440" tIns="45720" rIns="91440" bIns="45720" rtlCol="0" anchor="b">
            <a:noAutofit/>
          </a:bodyPr>
          <a:lstStyle/>
          <a:p>
            <a:r>
              <a:rPr lang="en-US" sz="6000" kern="1200" dirty="0">
                <a:solidFill>
                  <a:schemeClr val="tx1"/>
                </a:solidFill>
                <a:latin typeface="+mj-lt"/>
                <a:ea typeface="+mj-ea"/>
                <a:cs typeface="+mj-cs"/>
              </a:rPr>
              <a:t>Les GEM : </a:t>
            </a:r>
            <a:r>
              <a:rPr lang="en-US" sz="6000" kern="1200" dirty="0" err="1">
                <a:solidFill>
                  <a:schemeClr val="tx1"/>
                </a:solidFill>
                <a:latin typeface="+mj-lt"/>
                <a:ea typeface="+mj-ea"/>
                <a:cs typeface="+mj-cs"/>
              </a:rPr>
              <a:t>une</a:t>
            </a:r>
            <a:r>
              <a:rPr lang="en-US" sz="6000" kern="1200" dirty="0">
                <a:solidFill>
                  <a:schemeClr val="tx1"/>
                </a:solidFill>
                <a:latin typeface="+mj-lt"/>
                <a:ea typeface="+mj-ea"/>
                <a:cs typeface="+mj-cs"/>
              </a:rPr>
              <a:t> culture </a:t>
            </a:r>
            <a:r>
              <a:rPr lang="en-US" sz="6000" kern="1200" dirty="0" err="1">
                <a:solidFill>
                  <a:schemeClr val="tx1"/>
                </a:solidFill>
                <a:latin typeface="+mj-lt"/>
                <a:ea typeface="+mj-ea"/>
                <a:cs typeface="+mj-cs"/>
              </a:rPr>
              <a:t>démocratique</a:t>
            </a:r>
            <a:r>
              <a:rPr lang="en-US" sz="6000" kern="1200" dirty="0">
                <a:solidFill>
                  <a:schemeClr val="tx1"/>
                </a:solidFill>
                <a:latin typeface="+mj-lt"/>
                <a:ea typeface="+mj-ea"/>
                <a:cs typeface="+mj-cs"/>
              </a:rPr>
              <a:t> </a:t>
            </a:r>
            <a:r>
              <a:rPr lang="en-US" sz="6000" kern="1200" dirty="0" err="1">
                <a:solidFill>
                  <a:schemeClr val="tx1"/>
                </a:solidFill>
                <a:latin typeface="+mj-lt"/>
                <a:ea typeface="+mj-ea"/>
                <a:cs typeface="+mj-cs"/>
              </a:rPr>
              <a:t>innovante</a:t>
            </a:r>
            <a:r>
              <a:rPr lang="en-US" sz="6000" kern="1200" dirty="0">
                <a:solidFill>
                  <a:schemeClr val="tx1"/>
                </a:solidFill>
                <a:latin typeface="+mj-lt"/>
                <a:ea typeface="+mj-ea"/>
                <a:cs typeface="+mj-cs"/>
              </a:rPr>
              <a:t>, </a:t>
            </a:r>
            <a:br>
              <a:rPr lang="en-US" sz="6000" kern="1200" dirty="0">
                <a:solidFill>
                  <a:schemeClr val="tx1"/>
                </a:solidFill>
                <a:latin typeface="+mj-lt"/>
                <a:ea typeface="+mj-ea"/>
                <a:cs typeface="+mj-cs"/>
              </a:rPr>
            </a:br>
            <a:r>
              <a:rPr lang="en-US" sz="6000" kern="1200" dirty="0" err="1">
                <a:solidFill>
                  <a:schemeClr val="tx1"/>
                </a:solidFill>
                <a:latin typeface="+mj-lt"/>
                <a:ea typeface="+mj-ea"/>
                <a:cs typeface="+mj-cs"/>
              </a:rPr>
              <a:t>mais</a:t>
            </a:r>
            <a:r>
              <a:rPr lang="en-US" sz="6000" kern="1200" dirty="0">
                <a:solidFill>
                  <a:schemeClr val="tx1"/>
                </a:solidFill>
                <a:latin typeface="+mj-lt"/>
                <a:ea typeface="+mj-ea"/>
                <a:cs typeface="+mj-cs"/>
              </a:rPr>
              <a:t> fragile</a:t>
            </a:r>
          </a:p>
        </p:txBody>
      </p:sp>
      <p:sp>
        <p:nvSpPr>
          <p:cNvPr id="20498" name="Rectangle 2049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0" name="Rectangle 2049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2" name="Rectangle 2050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descr="Je participe aux projets pour Montrouge - Montrouge - Démocratie  participative">
            <a:extLst>
              <a:ext uri="{FF2B5EF4-FFF2-40B4-BE49-F238E27FC236}">
                <a16:creationId xmlns:a16="http://schemas.microsoft.com/office/drawing/2014/main" id="{74824B3E-B86A-7CFD-CCBE-7E2ABE3CAE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9664" y="1316806"/>
            <a:ext cx="6144565" cy="4224388"/>
          </a:xfrm>
          <a:prstGeom prst="rect">
            <a:avLst/>
          </a:prstGeom>
          <a:noFill/>
          <a:extLst>
            <a:ext uri="{909E8E84-426E-40DD-AFC4-6F175D3DCCD1}">
              <a14:hiddenFill xmlns:a14="http://schemas.microsoft.com/office/drawing/2010/main">
                <a:solidFill>
                  <a:srgbClr val="FFFFFF"/>
                </a:solidFill>
              </a14:hiddenFill>
            </a:ext>
          </a:extLst>
        </p:spPr>
      </p:pic>
      <p:sp>
        <p:nvSpPr>
          <p:cNvPr id="20504" name="Rectangle 2050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6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E32E6-42E7-6CBC-B7CB-3DE4B418F9CB}"/>
              </a:ext>
            </a:extLst>
          </p:cNvPr>
          <p:cNvSpPr/>
          <p:nvPr/>
        </p:nvSpPr>
        <p:spPr>
          <a:xfrm>
            <a:off x="9867900" y="0"/>
            <a:ext cx="23241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42621FE9-923F-A112-0872-6E30F404BF9E}"/>
              </a:ext>
            </a:extLst>
          </p:cNvPr>
          <p:cNvSpPr/>
          <p:nvPr/>
        </p:nvSpPr>
        <p:spPr>
          <a:xfrm>
            <a:off x="8191500" y="685800"/>
            <a:ext cx="3016250" cy="28829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Je participe aux projets pour Montrouge - Montrouge - Démocratie  participative">
            <a:extLst>
              <a:ext uri="{FF2B5EF4-FFF2-40B4-BE49-F238E27FC236}">
                <a16:creationId xmlns:a16="http://schemas.microsoft.com/office/drawing/2014/main" id="{B1ED799E-377F-14F5-2D46-D150E7218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1500" y="1206500"/>
            <a:ext cx="2678545" cy="1841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2A8463D0-3E42-794C-F755-D4F1D93CA8A9}"/>
              </a:ext>
            </a:extLst>
          </p:cNvPr>
          <p:cNvSpPr txBox="1">
            <a:spLocks/>
          </p:cNvSpPr>
          <p:nvPr/>
        </p:nvSpPr>
        <p:spPr>
          <a:xfrm>
            <a:off x="717328" y="825501"/>
            <a:ext cx="7474172" cy="58039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38100">
              <a:lnSpc>
                <a:spcPct val="150000"/>
              </a:lnSpc>
              <a:buFont typeface="Arial" panose="020B0604020202020204" pitchFamily="34" charset="0"/>
              <a:buNone/>
            </a:pPr>
            <a:r>
              <a:rPr lang="fr-FR" sz="1600" dirty="0">
                <a:cs typeface="Arial" panose="020B0604020202020204" pitchFamily="34" charset="0"/>
              </a:rPr>
              <a:t>Nous vivons une période de transition vers une société inclusive. L’offre médico-sociale se transforme pour </a:t>
            </a:r>
            <a:r>
              <a:rPr lang="fr-FR" sz="1600" b="1" dirty="0">
                <a:cs typeface="Arial" panose="020B0604020202020204" pitchFamily="34" charset="0"/>
              </a:rPr>
              <a:t>accompagner le développement de l’autodétermination et une meilleure participation sociale des personnes accompagnées</a:t>
            </a:r>
            <a:r>
              <a:rPr lang="fr-FR" sz="1600" dirty="0">
                <a:cs typeface="Arial" panose="020B0604020202020204" pitchFamily="34" charset="0"/>
              </a:rPr>
              <a:t>. Mais l</a:t>
            </a:r>
            <a:r>
              <a:rPr lang="fr-FR" sz="1600" b="1" dirty="0">
                <a:cs typeface="Arial" panose="020B0604020202020204" pitchFamily="34" charset="0"/>
              </a:rPr>
              <a:t>a question </a:t>
            </a:r>
            <a:r>
              <a:rPr lang="fr-FR" sz="1600" b="1" dirty="0" err="1">
                <a:cs typeface="Arial" panose="020B0604020202020204" pitchFamily="34" charset="0"/>
              </a:rPr>
              <a:t>esentielle</a:t>
            </a:r>
            <a:r>
              <a:rPr lang="fr-FR" sz="1600" b="1" dirty="0">
                <a:cs typeface="Arial" panose="020B0604020202020204" pitchFamily="34" charset="0"/>
              </a:rPr>
              <a:t> est : </a:t>
            </a:r>
            <a:r>
              <a:rPr lang="fr-FR" sz="1600" dirty="0">
                <a:cs typeface="Arial" panose="020B0604020202020204" pitchFamily="34" charset="0"/>
              </a:rPr>
              <a:t>Comment on fait pour favoriser la participation sociale, la citoyenneté et  l’autodétermination des personnes ? </a:t>
            </a:r>
          </a:p>
          <a:p>
            <a:pPr marL="0" indent="0">
              <a:lnSpc>
                <a:spcPct val="150000"/>
              </a:lnSpc>
              <a:buFont typeface="Arial" panose="020B0604020202020204" pitchFamily="34" charset="0"/>
              <a:buNone/>
            </a:pPr>
            <a:r>
              <a:rPr lang="fr-FR" sz="1600" dirty="0">
                <a:cs typeface="Arial" panose="020B0604020202020204" pitchFamily="34" charset="0"/>
              </a:rPr>
              <a:t>C’est ce que font les GEM. Ils ont </a:t>
            </a:r>
            <a:r>
              <a:rPr lang="fr-FR" sz="1600" b="1" dirty="0">
                <a:cs typeface="Arial" panose="020B0604020202020204" pitchFamily="34" charset="0"/>
              </a:rPr>
              <a:t>l’expérience de cet accompagnement</a:t>
            </a:r>
            <a:r>
              <a:rPr lang="fr-FR" sz="1600" dirty="0">
                <a:cs typeface="Arial" panose="020B0604020202020204" pitchFamily="34" charset="0"/>
              </a:rPr>
              <a:t>. </a:t>
            </a:r>
          </a:p>
          <a:p>
            <a:pPr marL="0" indent="0">
              <a:lnSpc>
                <a:spcPct val="150000"/>
              </a:lnSpc>
              <a:buFont typeface="Arial" panose="020B0604020202020204" pitchFamily="34" charset="0"/>
              <a:buNone/>
            </a:pPr>
            <a:r>
              <a:rPr lang="fr-FR" sz="1600" dirty="0">
                <a:cs typeface="Arial" panose="020B0604020202020204" pitchFamily="34" charset="0"/>
                <a:sym typeface="Wingdings" pitchFamily="2" charset="2"/>
              </a:rPr>
              <a:t>L</a:t>
            </a:r>
            <a:r>
              <a:rPr lang="fr-FR" sz="1600" dirty="0">
                <a:cs typeface="Arial" panose="020B0604020202020204" pitchFamily="34" charset="0"/>
              </a:rPr>
              <a:t>e GEM est un modèle de fonctionnement démocratique. Il est « </a:t>
            </a:r>
            <a:r>
              <a:rPr lang="fr-FR" sz="1600" i="1" dirty="0">
                <a:cs typeface="Arial" panose="020B0604020202020204" pitchFamily="34" charset="0"/>
              </a:rPr>
              <a:t>fondé sur </a:t>
            </a:r>
            <a:r>
              <a:rPr lang="fr-FR" sz="1600" b="1" i="1" dirty="0">
                <a:cs typeface="Arial" panose="020B0604020202020204" pitchFamily="34" charset="0"/>
              </a:rPr>
              <a:t>une co-construction par les membres</a:t>
            </a:r>
            <a:r>
              <a:rPr lang="fr-FR" sz="1600" i="1" dirty="0">
                <a:cs typeface="Arial" panose="020B0604020202020204" pitchFamily="34" charset="0"/>
              </a:rPr>
              <a:t> fréquentant le GEM </a:t>
            </a:r>
            <a:r>
              <a:rPr lang="fr-FR" sz="1600" b="1" i="1" dirty="0">
                <a:cs typeface="Arial" panose="020B0604020202020204" pitchFamily="34" charset="0"/>
              </a:rPr>
              <a:t>des décisions relatives au GEM</a:t>
            </a:r>
            <a:r>
              <a:rPr lang="fr-FR" sz="1600" dirty="0">
                <a:cs typeface="Arial" panose="020B0604020202020204" pitchFamily="34" charset="0"/>
              </a:rPr>
              <a:t> ». La culture du GEM met en avant la participation active des adhérents. </a:t>
            </a:r>
            <a:r>
              <a:rPr lang="fr-FR" sz="1600" i="1" dirty="0">
                <a:cs typeface="Arial" panose="020B0604020202020204" pitchFamily="34" charset="0"/>
              </a:rPr>
              <a:t>L</a:t>
            </a:r>
            <a:r>
              <a:rPr lang="fr-FR" sz="1600" dirty="0">
                <a:cs typeface="Arial" panose="020B0604020202020204" pitchFamily="34" charset="0"/>
              </a:rPr>
              <a:t>es adhérents sont des « citoyens » et non des « usagers de services ». </a:t>
            </a:r>
          </a:p>
          <a:p>
            <a:pPr marL="0" indent="0">
              <a:lnSpc>
                <a:spcPct val="150000"/>
              </a:lnSpc>
              <a:buFont typeface="Arial" panose="020B0604020202020204" pitchFamily="34" charset="0"/>
              <a:buNone/>
            </a:pPr>
            <a:r>
              <a:rPr lang="fr-FR" sz="1600" dirty="0">
                <a:cs typeface="Arial" panose="020B0604020202020204" pitchFamily="34" charset="0"/>
                <a:sym typeface="Wingdings" pitchFamily="2" charset="2"/>
              </a:rPr>
              <a:t>A</a:t>
            </a:r>
            <a:r>
              <a:rPr lang="fr-FR" sz="1600" dirty="0">
                <a:cs typeface="Arial" panose="020B0604020202020204" pitchFamily="34" charset="0"/>
              </a:rPr>
              <a:t>u GEM, les accompagnants font « avec » les adhérents et plus seulement « auprès » d’eux pour « « </a:t>
            </a:r>
            <a:r>
              <a:rPr lang="fr-FR" sz="1600" i="1" dirty="0">
                <a:cs typeface="Arial" panose="020B0604020202020204" pitchFamily="34" charset="0"/>
              </a:rPr>
              <a:t>favoriser des temps d'échanges, d'activités et de rencontres susceptibles de </a:t>
            </a:r>
            <a:r>
              <a:rPr lang="fr-FR" sz="1600" b="1" i="1" dirty="0">
                <a:cs typeface="Arial" panose="020B0604020202020204" pitchFamily="34" charset="0"/>
              </a:rPr>
              <a:t>créer du lien et de l'entraide mutuelle</a:t>
            </a:r>
            <a:r>
              <a:rPr lang="fr-FR" sz="1600" i="1" dirty="0">
                <a:cs typeface="Arial" panose="020B0604020202020204" pitchFamily="34" charset="0"/>
              </a:rPr>
              <a:t> </a:t>
            </a:r>
            <a:r>
              <a:rPr lang="fr-FR" sz="1600" b="1" i="1" dirty="0">
                <a:cs typeface="Arial" panose="020B0604020202020204" pitchFamily="34" charset="0"/>
              </a:rPr>
              <a:t>entre les adhérents </a:t>
            </a:r>
            <a:r>
              <a:rPr lang="fr-FR" sz="1600" i="1" dirty="0">
                <a:cs typeface="Arial" panose="020B0604020202020204" pitchFamily="34" charset="0"/>
              </a:rPr>
              <a:t>».  </a:t>
            </a:r>
            <a:r>
              <a:rPr lang="fr-FR" sz="1600" dirty="0"/>
              <a:t>La place des adhérents dans les GEM est unique et innovante dans le paysage sanitaire et médico-social.</a:t>
            </a:r>
          </a:p>
          <a:p>
            <a:pPr marL="0" indent="0">
              <a:lnSpc>
                <a:spcPct val="150000"/>
              </a:lnSpc>
              <a:buFont typeface="Arial" panose="020B0604020202020204" pitchFamily="34" charset="0"/>
              <a:buNone/>
            </a:pPr>
            <a:r>
              <a:rPr lang="fr-FR" sz="1600" b="1" dirty="0">
                <a:cs typeface="Arial" panose="020B0604020202020204" pitchFamily="34" charset="0"/>
              </a:rPr>
              <a:t>                                         </a:t>
            </a:r>
            <a:endParaRPr lang="fr-F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7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E32E6-42E7-6CBC-B7CB-3DE4B418F9CB}"/>
              </a:ext>
            </a:extLst>
          </p:cNvPr>
          <p:cNvSpPr/>
          <p:nvPr/>
        </p:nvSpPr>
        <p:spPr>
          <a:xfrm>
            <a:off x="9867900" y="0"/>
            <a:ext cx="23241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42621FE9-923F-A112-0872-6E30F404BF9E}"/>
              </a:ext>
            </a:extLst>
          </p:cNvPr>
          <p:cNvSpPr/>
          <p:nvPr/>
        </p:nvSpPr>
        <p:spPr>
          <a:xfrm>
            <a:off x="8191500" y="685800"/>
            <a:ext cx="3016250" cy="28829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Je participe aux projets pour Montrouge - Montrouge - Démocratie  participative">
            <a:extLst>
              <a:ext uri="{FF2B5EF4-FFF2-40B4-BE49-F238E27FC236}">
                <a16:creationId xmlns:a16="http://schemas.microsoft.com/office/drawing/2014/main" id="{B1ED799E-377F-14F5-2D46-D150E7218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1500" y="1206500"/>
            <a:ext cx="2678545" cy="18415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a:extLst>
              <a:ext uri="{FF2B5EF4-FFF2-40B4-BE49-F238E27FC236}">
                <a16:creationId xmlns:a16="http://schemas.microsoft.com/office/drawing/2014/main" id="{0A632CE4-5ECB-9BF2-0EDC-0AC33E235C1E}"/>
              </a:ext>
            </a:extLst>
          </p:cNvPr>
          <p:cNvSpPr txBox="1">
            <a:spLocks/>
          </p:cNvSpPr>
          <p:nvPr/>
        </p:nvSpPr>
        <p:spPr>
          <a:xfrm>
            <a:off x="630487" y="936305"/>
            <a:ext cx="7682956" cy="47151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fr-FR" sz="1600" dirty="0">
                <a:cs typeface="Arial" panose="020B0604020202020204" pitchFamily="34" charset="0"/>
              </a:rPr>
              <a:t>Dans ce mouvement de transformation de l’offre et des pratiques , </a:t>
            </a:r>
            <a:r>
              <a:rPr lang="fr-FR" sz="1600" b="1" dirty="0">
                <a:cs typeface="Arial" panose="020B0604020202020204" pitchFamily="34" charset="0"/>
              </a:rPr>
              <a:t>les GEM apparaissent comme un modèle</a:t>
            </a:r>
            <a:r>
              <a:rPr lang="fr-FR" sz="1600" dirty="0">
                <a:cs typeface="Arial" panose="020B0604020202020204" pitchFamily="34" charset="0"/>
              </a:rPr>
              <a:t>. </a:t>
            </a:r>
          </a:p>
          <a:p>
            <a:pPr marL="0" indent="0">
              <a:lnSpc>
                <a:spcPct val="150000"/>
              </a:lnSpc>
              <a:buFont typeface="Arial" panose="020B0604020202020204" pitchFamily="34" charset="0"/>
              <a:buNone/>
            </a:pPr>
            <a:r>
              <a:rPr lang="fr-FR" sz="1600" dirty="0">
                <a:cs typeface="Arial" panose="020B0604020202020204" pitchFamily="34" charset="0"/>
              </a:rPr>
              <a:t>Pourtant  il n’y a </a:t>
            </a:r>
            <a:r>
              <a:rPr lang="fr-FR" sz="1600" b="1" dirty="0">
                <a:cs typeface="Arial" panose="020B0604020202020204" pitchFamily="34" charset="0"/>
              </a:rPr>
              <a:t>pas de connaissance réelle de la mise en œuvre de cette culture citoyenne</a:t>
            </a:r>
            <a:r>
              <a:rPr lang="fr-FR" sz="1600" dirty="0">
                <a:cs typeface="Arial" panose="020B0604020202020204" pitchFamily="34" charset="0"/>
              </a:rPr>
              <a:t> dans les GEM.  Il n’y a </a:t>
            </a:r>
            <a:r>
              <a:rPr lang="fr-FR" sz="1600" b="1" dirty="0">
                <a:cs typeface="Arial" panose="020B0604020202020204" pitchFamily="34" charset="0"/>
              </a:rPr>
              <a:t>pas de reconnaissance des compétences </a:t>
            </a:r>
            <a:r>
              <a:rPr lang="fr-FR" sz="1600" dirty="0">
                <a:cs typeface="Arial" panose="020B0604020202020204" pitchFamily="34" charset="0"/>
              </a:rPr>
              <a:t>développées par les acteurs pour faire vivre cette culture dans    les GEM. Un modèle sans reconnaissance de ses mécanismes de fonctionnement, c’est « le monde à l’envers » !</a:t>
            </a:r>
          </a:p>
          <a:p>
            <a:pPr marL="0" indent="0">
              <a:lnSpc>
                <a:spcPct val="150000"/>
              </a:lnSpc>
              <a:buFont typeface="Arial" panose="020B0604020202020204" pitchFamily="34" charset="0"/>
              <a:buNone/>
            </a:pPr>
            <a:r>
              <a:rPr lang="fr-FR" sz="1600" dirty="0">
                <a:cs typeface="Arial" panose="020B0604020202020204" pitchFamily="34" charset="0"/>
              </a:rPr>
              <a:t>De plus, cette recherche montre que le </a:t>
            </a:r>
            <a:r>
              <a:rPr lang="fr-FR" sz="1600" b="1" dirty="0">
                <a:cs typeface="Arial" panose="020B0604020202020204" pitchFamily="34" charset="0"/>
              </a:rPr>
              <a:t>modèle culturel des GEM reste fragile</a:t>
            </a:r>
            <a:r>
              <a:rPr lang="fr-FR" sz="1600" dirty="0">
                <a:cs typeface="Arial" panose="020B0604020202020204" pitchFamily="34" charset="0"/>
              </a:rPr>
              <a:t>. Cette fragilité peut créer des tensions dans les GEM ou avec les partenaires. </a:t>
            </a:r>
            <a:r>
              <a:rPr lang="fr-FR" sz="1600" dirty="0">
                <a:cs typeface="Times New Roman" panose="02020603050405020304" pitchFamily="18" charset="0"/>
              </a:rPr>
              <a:t>Un parrain a dit  : le GEM est </a:t>
            </a:r>
            <a:r>
              <a:rPr lang="fr-FR" sz="1600" dirty="0">
                <a:ea typeface="Calibri" panose="020F0502020204030204" pitchFamily="34" charset="0"/>
                <a:cs typeface="Times New Roman" panose="02020603050405020304" pitchFamily="18" charset="0"/>
              </a:rPr>
              <a:t> « </a:t>
            </a:r>
            <a:r>
              <a:rPr lang="fr-FR" sz="1600" i="1" dirty="0">
                <a:solidFill>
                  <a:srgbClr val="4472C4"/>
                </a:solidFill>
                <a:ea typeface="Calibri" panose="020F0502020204030204" pitchFamily="34" charset="0"/>
                <a:cs typeface="Times New Roman" panose="02020603050405020304" pitchFamily="18" charset="0"/>
              </a:rPr>
              <a:t>comme un mollusque, il n’est pas vertébré</a:t>
            </a:r>
            <a:r>
              <a:rPr lang="fr-FR" sz="1600" dirty="0">
                <a:ea typeface="Calibri" panose="020F0502020204030204" pitchFamily="34" charset="0"/>
                <a:cs typeface="Times New Roman" panose="02020603050405020304" pitchFamily="18" charset="0"/>
              </a:rPr>
              <a:t> (…) </a:t>
            </a:r>
            <a:r>
              <a:rPr lang="fr-FR" sz="1600" dirty="0">
                <a:solidFill>
                  <a:srgbClr val="4472C4"/>
                </a:solidFill>
                <a:ea typeface="Calibri" panose="020F0502020204030204" pitchFamily="34" charset="0"/>
                <a:cs typeface="Times New Roman" panose="02020603050405020304" pitchFamily="18" charset="0"/>
              </a:rPr>
              <a:t> </a:t>
            </a:r>
            <a:r>
              <a:rPr lang="fr-FR" sz="1600" i="1" dirty="0">
                <a:solidFill>
                  <a:srgbClr val="4472C4"/>
                </a:solidFill>
                <a:ea typeface="Calibri" panose="020F0502020204030204" pitchFamily="34" charset="0"/>
                <a:cs typeface="Times New Roman" panose="02020603050405020304" pitchFamily="18" charset="0"/>
              </a:rPr>
              <a:t>à un moment, il faut lui donner une colonne vertébrale</a:t>
            </a:r>
            <a:r>
              <a:rPr lang="fr-FR" sz="1600" i="1"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a:t>
            </a:r>
            <a:r>
              <a:rPr lang="fr-FR" sz="1600" dirty="0"/>
              <a:t> </a:t>
            </a:r>
          </a:p>
          <a:p>
            <a:pPr marL="0" indent="0">
              <a:lnSpc>
                <a:spcPct val="150000"/>
              </a:lnSpc>
              <a:buFont typeface="Arial" panose="020B0604020202020204" pitchFamily="34" charset="0"/>
              <a:buNone/>
            </a:pPr>
            <a:r>
              <a:rPr lang="fr-FR" sz="1600" dirty="0">
                <a:cs typeface="Arial" panose="020B0604020202020204" pitchFamily="34" charset="0"/>
              </a:rPr>
              <a:t>Il faut donc </a:t>
            </a:r>
            <a:r>
              <a:rPr lang="fr-FR" sz="1600" b="1" dirty="0">
                <a:cs typeface="Arial" panose="020B0604020202020204" pitchFamily="34" charset="0"/>
              </a:rPr>
              <a:t>reconnaître et solidifier les mécanismes qui sous-tendent le fonctionnement </a:t>
            </a:r>
            <a:r>
              <a:rPr lang="fr-FR" sz="1600" dirty="0">
                <a:cs typeface="Arial" panose="020B0604020202020204" pitchFamily="34" charset="0"/>
              </a:rPr>
              <a:t>des GEM.</a:t>
            </a:r>
            <a:endParaRPr lang="fr-FR" sz="1600" dirty="0">
              <a:ea typeface="Calibri" panose="020F0502020204030204" pitchFamily="34" charset="0"/>
              <a:cs typeface="Times New Roman" panose="02020603050405020304" pitchFamily="18" charset="0"/>
            </a:endParaRPr>
          </a:p>
          <a:p>
            <a:pPr>
              <a:lnSpc>
                <a:spcPct val="150000"/>
              </a:lnSpc>
            </a:pPr>
            <a:endParaRPr lang="fr-FR" sz="1600" dirty="0">
              <a:ea typeface="Calibri" panose="020F0502020204030204" pitchFamily="34" charset="0"/>
              <a:cs typeface="Times New Roman" panose="02020603050405020304" pitchFamily="18" charset="0"/>
            </a:endParaRPr>
          </a:p>
          <a:p>
            <a:pPr>
              <a:lnSpc>
                <a:spcPct val="150000"/>
              </a:lnSpc>
            </a:pPr>
            <a:endParaRPr lang="fr-FR" sz="1600" dirty="0">
              <a:ea typeface="Calibri" panose="020F0502020204030204" pitchFamily="34" charset="0"/>
              <a:cs typeface="Times New Roman" panose="02020603050405020304" pitchFamily="18" charset="0"/>
            </a:endParaRPr>
          </a:p>
          <a:p>
            <a:pPr>
              <a:lnSpc>
                <a:spcPct val="150000"/>
              </a:lnSpc>
            </a:pPr>
            <a:endParaRPr lang="fr-FR" sz="1600" dirty="0"/>
          </a:p>
        </p:txBody>
      </p:sp>
    </p:spTree>
    <p:extLst>
      <p:ext uri="{BB962C8B-B14F-4D97-AF65-F5344CB8AC3E}">
        <p14:creationId xmlns:p14="http://schemas.microsoft.com/office/powerpoint/2010/main" val="42060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E32E6-42E7-6CBC-B7CB-3DE4B418F9CB}"/>
              </a:ext>
            </a:extLst>
          </p:cNvPr>
          <p:cNvSpPr/>
          <p:nvPr/>
        </p:nvSpPr>
        <p:spPr>
          <a:xfrm>
            <a:off x="9867900" y="0"/>
            <a:ext cx="23241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42621FE9-923F-A112-0872-6E30F404BF9E}"/>
              </a:ext>
            </a:extLst>
          </p:cNvPr>
          <p:cNvSpPr/>
          <p:nvPr/>
        </p:nvSpPr>
        <p:spPr>
          <a:xfrm>
            <a:off x="8191500" y="685800"/>
            <a:ext cx="3016250" cy="28829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Je participe aux projets pour Montrouge - Montrouge - Démocratie  participative">
            <a:extLst>
              <a:ext uri="{FF2B5EF4-FFF2-40B4-BE49-F238E27FC236}">
                <a16:creationId xmlns:a16="http://schemas.microsoft.com/office/drawing/2014/main" id="{B1ED799E-377F-14F5-2D46-D150E7218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1500" y="1206500"/>
            <a:ext cx="2678545" cy="18415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8816583F-C18D-89D1-66C6-095AE74BF0A7}"/>
              </a:ext>
            </a:extLst>
          </p:cNvPr>
          <p:cNvSpPr txBox="1">
            <a:spLocks/>
          </p:cNvSpPr>
          <p:nvPr/>
        </p:nvSpPr>
        <p:spPr>
          <a:xfrm>
            <a:off x="507418" y="690402"/>
            <a:ext cx="7803606" cy="47151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fr-FR" sz="1600" dirty="0">
                <a:ea typeface="Calibri" panose="020F0502020204030204" pitchFamily="34" charset="0"/>
                <a:cs typeface="Times New Roman" panose="02020603050405020304" pitchFamily="18" charset="0"/>
              </a:rPr>
              <a:t>Les GEM ont une </a:t>
            </a:r>
            <a:r>
              <a:rPr lang="fr-FR" sz="1600" b="1" dirty="0">
                <a:ea typeface="Calibri" panose="020F0502020204030204" pitchFamily="34" charset="0"/>
                <a:cs typeface="Times New Roman" panose="02020603050405020304" pitchFamily="18" charset="0"/>
              </a:rPr>
              <a:t>place à part dans le paysage sanitaire et médico-social</a:t>
            </a:r>
            <a:r>
              <a:rPr lang="fr-FR" sz="1600" dirty="0">
                <a:ea typeface="Calibri" panose="020F0502020204030204" pitchFamily="34" charset="0"/>
                <a:cs typeface="Times New Roman" panose="02020603050405020304" pitchFamily="18" charset="0"/>
              </a:rPr>
              <a:t>. Ils peuvent être mal « utilisés »  si ils ne sont pas assez  pensés et définis. Car ils seront alors mal compris. Par exemple :</a:t>
            </a:r>
          </a:p>
          <a:p>
            <a:pPr>
              <a:lnSpc>
                <a:spcPct val="150000"/>
              </a:lnSpc>
            </a:pPr>
            <a:r>
              <a:rPr lang="fr-FR" sz="1600" dirty="0">
                <a:ea typeface="Calibri" panose="020F0502020204030204" pitchFamily="34" charset="0"/>
                <a:cs typeface="Times New Roman" panose="02020603050405020304" pitchFamily="18" charset="0"/>
              </a:rPr>
              <a:t>Les services de soins manquent de places. Certains peuvent être tentés d’orienter trop vite les personnes vers les GEM. Mais l’arrivée de personnes non stabilisées peut mettre en danger les GEM. </a:t>
            </a:r>
          </a:p>
          <a:p>
            <a:pPr>
              <a:lnSpc>
                <a:spcPct val="150000"/>
              </a:lnSpc>
            </a:pPr>
            <a:r>
              <a:rPr lang="fr-FR" sz="1600" dirty="0">
                <a:cs typeface="Arial" panose="020B0604020202020204" pitchFamily="34" charset="0"/>
              </a:rPr>
              <a:t>Le cahier des charges des GEM  dit : « </a:t>
            </a:r>
            <a:r>
              <a:rPr lang="fr-FR" sz="1600" i="1" dirty="0">
                <a:cs typeface="Arial" panose="020B0604020202020204" pitchFamily="34" charset="0"/>
              </a:rPr>
              <a:t>l’objectif reste prioritairement la gestion directe par le GEM de son activité et de ses moyens humains et matériels </a:t>
            </a:r>
            <a:r>
              <a:rPr lang="fr-FR" sz="1600" dirty="0">
                <a:cs typeface="Arial" panose="020B0604020202020204" pitchFamily="34" charset="0"/>
              </a:rPr>
              <a:t>». Mais c</a:t>
            </a:r>
            <a:r>
              <a:rPr lang="fr-FR" sz="1600" dirty="0">
                <a:cs typeface="Times New Roman" panose="02020603050405020304" pitchFamily="18" charset="0"/>
              </a:rPr>
              <a:t>ertaines associations gestionnaires n’appliquent pas ce principe par </a:t>
            </a:r>
            <a:r>
              <a:rPr lang="fr-FR" sz="1600" i="1" dirty="0">
                <a:ea typeface="Calibri" panose="020F0502020204030204" pitchFamily="34" charset="0"/>
                <a:cs typeface="Times New Roman" panose="02020603050405020304" pitchFamily="18" charset="0"/>
              </a:rPr>
              <a:t>manque de compréhension de ce principe. Ces gestionnaires médico-sociaux </a:t>
            </a:r>
            <a:r>
              <a:rPr lang="fr-FR" sz="1600" dirty="0">
                <a:ea typeface="Calibri" panose="020F0502020204030204" pitchFamily="34" charset="0"/>
                <a:cs typeface="Times New Roman" panose="02020603050405020304" pitchFamily="18" charset="0"/>
              </a:rPr>
              <a:t>ont plutôt tendance à gérer les GEM comme il gère leurs autres services.</a:t>
            </a:r>
            <a:r>
              <a:rPr lang="fr-FR" sz="1600" dirty="0"/>
              <a:t> </a:t>
            </a:r>
          </a:p>
          <a:p>
            <a:pPr marL="0" indent="0">
              <a:lnSpc>
                <a:spcPct val="150000"/>
              </a:lnSpc>
              <a:buFont typeface="Arial" panose="020B0604020202020204" pitchFamily="34" charset="0"/>
              <a:buNone/>
            </a:pPr>
            <a:r>
              <a:rPr lang="fr-FR" sz="1600" dirty="0"/>
              <a:t>Ces méconnaissances et incompréhensions créent </a:t>
            </a:r>
            <a:r>
              <a:rPr lang="fr-FR" sz="1600" b="1" dirty="0"/>
              <a:t>un « décalage culturel » entre les GEM et certains partenaires</a:t>
            </a:r>
            <a:r>
              <a:rPr lang="fr-FR" sz="1600" dirty="0"/>
              <a:t>. </a:t>
            </a:r>
          </a:p>
        </p:txBody>
      </p:sp>
    </p:spTree>
    <p:extLst>
      <p:ext uri="{BB962C8B-B14F-4D97-AF65-F5344CB8AC3E}">
        <p14:creationId xmlns:p14="http://schemas.microsoft.com/office/powerpoint/2010/main" val="44176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E32E6-42E7-6CBC-B7CB-3DE4B418F9CB}"/>
              </a:ext>
            </a:extLst>
          </p:cNvPr>
          <p:cNvSpPr/>
          <p:nvPr/>
        </p:nvSpPr>
        <p:spPr>
          <a:xfrm>
            <a:off x="9867900" y="0"/>
            <a:ext cx="23241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42621FE9-923F-A112-0872-6E30F404BF9E}"/>
              </a:ext>
            </a:extLst>
          </p:cNvPr>
          <p:cNvSpPr/>
          <p:nvPr/>
        </p:nvSpPr>
        <p:spPr>
          <a:xfrm>
            <a:off x="8191500" y="685800"/>
            <a:ext cx="3016250" cy="28829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Je participe aux projets pour Montrouge - Montrouge - Démocratie  participative">
            <a:extLst>
              <a:ext uri="{FF2B5EF4-FFF2-40B4-BE49-F238E27FC236}">
                <a16:creationId xmlns:a16="http://schemas.microsoft.com/office/drawing/2014/main" id="{B1ED799E-377F-14F5-2D46-D150E72184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1500" y="1206500"/>
            <a:ext cx="2678545" cy="1841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B00CE48C-E367-5792-1027-FEB21B709940}"/>
              </a:ext>
            </a:extLst>
          </p:cNvPr>
          <p:cNvSpPr txBox="1">
            <a:spLocks/>
          </p:cNvSpPr>
          <p:nvPr/>
        </p:nvSpPr>
        <p:spPr>
          <a:xfrm>
            <a:off x="387894" y="860105"/>
            <a:ext cx="7803606" cy="47151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fr-FR" sz="1600" dirty="0">
                <a:ea typeface="Calibri" panose="020F0502020204030204" pitchFamily="34" charset="0"/>
                <a:cs typeface="Times New Roman" panose="02020603050405020304" pitchFamily="18" charset="0"/>
              </a:rPr>
              <a:t>Les GEM accueillent </a:t>
            </a:r>
            <a:r>
              <a:rPr lang="fr-FR" sz="1600" b="1" dirty="0">
                <a:ea typeface="Calibri" panose="020F0502020204030204" pitchFamily="34" charset="0"/>
                <a:cs typeface="Times New Roman" panose="02020603050405020304" pitchFamily="18" charset="0"/>
              </a:rPr>
              <a:t>des personnes vulnérables dans un cadre fragile</a:t>
            </a:r>
            <a:r>
              <a:rPr lang="fr-FR" sz="1600" dirty="0">
                <a:ea typeface="Calibri" panose="020F0502020204030204" pitchFamily="34" charset="0"/>
                <a:cs typeface="Times New Roman" panose="02020603050405020304" pitchFamily="18" charset="0"/>
              </a:rPr>
              <a:t>. Les acteurs des GEM s’épuisent à sans cesse ajuster les ressources financières, matérielles, humaines. Pour que le GEM continue à vivre et à faire vivre ses principes fondateurs.</a:t>
            </a:r>
          </a:p>
          <a:p>
            <a:pPr marL="0" indent="0">
              <a:lnSpc>
                <a:spcPct val="150000"/>
              </a:lnSpc>
              <a:buFont typeface="Arial" panose="020B0604020202020204" pitchFamily="34" charset="0"/>
              <a:buNone/>
            </a:pPr>
            <a:r>
              <a:rPr lang="fr-FR" sz="1600" dirty="0">
                <a:ea typeface="Calibri" panose="020F0502020204030204" pitchFamily="34" charset="0"/>
                <a:cs typeface="Times New Roman" panose="02020603050405020304" pitchFamily="18" charset="0"/>
              </a:rPr>
              <a:t>Mais </a:t>
            </a:r>
            <a:r>
              <a:rPr lang="fr-FR" sz="1600" b="1" dirty="0">
                <a:ea typeface="Calibri" panose="020F0502020204030204" pitchFamily="34" charset="0"/>
                <a:cs typeface="Times New Roman" panose="02020603050405020304" pitchFamily="18" charset="0"/>
              </a:rPr>
              <a:t>ce devoir d’ajustement permanent fragilise les GEM et n’est reconnu nulle part.</a:t>
            </a:r>
            <a:r>
              <a:rPr lang="fr-FR" sz="1600" dirty="0">
                <a:ea typeface="Calibri" panose="020F0502020204030204" pitchFamily="34" charset="0"/>
                <a:cs typeface="Times New Roman" panose="02020603050405020304" pitchFamily="18" charset="0"/>
              </a:rPr>
              <a:t> Tout peut s’effondrer très vite. </a:t>
            </a:r>
          </a:p>
          <a:p>
            <a:pPr marL="0" indent="0">
              <a:lnSpc>
                <a:spcPct val="150000"/>
              </a:lnSpc>
              <a:buFont typeface="Arial" panose="020B0604020202020204" pitchFamily="34" charset="0"/>
              <a:buNone/>
            </a:pPr>
            <a:r>
              <a:rPr lang="fr-FR" sz="1600" b="1" dirty="0">
                <a:ea typeface="Calibri" panose="020F0502020204030204" pitchFamily="34" charset="0"/>
                <a:cs typeface="Times New Roman" panose="02020603050405020304" pitchFamily="18" charset="0"/>
              </a:rPr>
              <a:t>Ces impensés ont été discutés </a:t>
            </a:r>
            <a:r>
              <a:rPr lang="fr-FR" sz="1600" dirty="0">
                <a:ea typeface="Calibri" panose="020F0502020204030204" pitchFamily="34" charset="0"/>
                <a:cs typeface="Times New Roman" panose="02020603050405020304" pitchFamily="18" charset="0"/>
              </a:rPr>
              <a:t>par tous les acteurs des GEM dans les entretiens et les groupes de parole de la 2</a:t>
            </a:r>
            <a:r>
              <a:rPr lang="fr-FR" sz="1600" baseline="30000" dirty="0">
                <a:ea typeface="Calibri" panose="020F0502020204030204" pitchFamily="34" charset="0"/>
                <a:cs typeface="Times New Roman" panose="02020603050405020304" pitchFamily="18" charset="0"/>
              </a:rPr>
              <a:t>ème</a:t>
            </a:r>
            <a:r>
              <a:rPr lang="fr-FR" sz="1600" dirty="0">
                <a:ea typeface="Calibri" panose="020F0502020204030204" pitchFamily="34" charset="0"/>
                <a:cs typeface="Times New Roman" panose="02020603050405020304" pitchFamily="18" charset="0"/>
              </a:rPr>
              <a:t> partie de la recherche.</a:t>
            </a:r>
            <a:endParaRPr lang="fr-FR" sz="1600" dirty="0"/>
          </a:p>
        </p:txBody>
      </p:sp>
    </p:spTree>
    <p:extLst>
      <p:ext uri="{BB962C8B-B14F-4D97-AF65-F5344CB8AC3E}">
        <p14:creationId xmlns:p14="http://schemas.microsoft.com/office/powerpoint/2010/main" val="193887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E32E6-42E7-6CBC-B7CB-3DE4B418F9CB}"/>
              </a:ext>
            </a:extLst>
          </p:cNvPr>
          <p:cNvSpPr/>
          <p:nvPr/>
        </p:nvSpPr>
        <p:spPr>
          <a:xfrm>
            <a:off x="9867900" y="0"/>
            <a:ext cx="2324100" cy="685800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42621FE9-923F-A112-0872-6E30F404BF9E}"/>
              </a:ext>
            </a:extLst>
          </p:cNvPr>
          <p:cNvSpPr/>
          <p:nvPr/>
        </p:nvSpPr>
        <p:spPr>
          <a:xfrm>
            <a:off x="8191500" y="685800"/>
            <a:ext cx="3016250" cy="2882900"/>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2B89A84-445C-B8C4-C621-3F4844B84919}"/>
              </a:ext>
            </a:extLst>
          </p:cNvPr>
          <p:cNvSpPr txBox="1"/>
          <p:nvPr/>
        </p:nvSpPr>
        <p:spPr>
          <a:xfrm>
            <a:off x="375158" y="362615"/>
            <a:ext cx="7905242" cy="6917599"/>
          </a:xfrm>
          <a:prstGeom prst="rect">
            <a:avLst/>
          </a:prstGeom>
          <a:noFill/>
        </p:spPr>
        <p:txBody>
          <a:bodyPr wrap="square" rtlCol="0">
            <a:spAutoFit/>
          </a:bodyPr>
          <a:lstStyle/>
          <a:p>
            <a:pPr>
              <a:lnSpc>
                <a:spcPct val="150000"/>
              </a:lnSpc>
              <a:spcAft>
                <a:spcPts val="1200"/>
              </a:spcAft>
            </a:pPr>
            <a:r>
              <a:rPr lang="fr-FR" sz="1600" dirty="0">
                <a:ea typeface="Calibri" panose="020F0502020204030204" pitchFamily="34" charset="0"/>
                <a:cs typeface="Arial" panose="020B0604020202020204" pitchFamily="34" charset="0"/>
              </a:rPr>
              <a:t>Dans les entretiens et les groupes de parole, nous avons donc réfléchi ensemble à ces questions : </a:t>
            </a:r>
          </a:p>
          <a:p>
            <a:pPr marL="285750" indent="-285750">
              <a:lnSpc>
                <a:spcPct val="150000"/>
              </a:lnSpc>
              <a:spcAft>
                <a:spcPts val="1200"/>
              </a:spcAft>
              <a:buFont typeface="Wingdings" pitchFamily="2" charset="2"/>
              <a:buChar char="ü"/>
            </a:pPr>
            <a:r>
              <a:rPr lang="fr-FR" dirty="0">
                <a:solidFill>
                  <a:schemeClr val="tx1"/>
                </a:solidFill>
                <a:ea typeface="Calibri" panose="020F0502020204030204" pitchFamily="34" charset="0"/>
                <a:cs typeface="Arial" panose="020B0604020202020204" pitchFamily="34" charset="0"/>
              </a:rPr>
              <a:t>Comment </a:t>
            </a:r>
            <a:r>
              <a:rPr lang="fr-FR" b="1" dirty="0">
                <a:solidFill>
                  <a:schemeClr val="tx1"/>
                </a:solidFill>
                <a:ea typeface="Calibri" panose="020F0502020204030204" pitchFamily="34" charset="0"/>
                <a:cs typeface="Arial" panose="020B0604020202020204" pitchFamily="34" charset="0"/>
              </a:rPr>
              <a:t>être mieux informés sur la gestion des ressources </a:t>
            </a:r>
            <a:r>
              <a:rPr lang="fr-FR" dirty="0">
                <a:solidFill>
                  <a:schemeClr val="tx1"/>
                </a:solidFill>
                <a:ea typeface="Calibri" panose="020F0502020204030204" pitchFamily="34" charset="0"/>
                <a:cs typeface="Arial" panose="020B0604020202020204" pitchFamily="34" charset="0"/>
              </a:rPr>
              <a:t>des GEM, et </a:t>
            </a:r>
            <a:r>
              <a:rPr lang="fr-FR" b="1" dirty="0">
                <a:solidFill>
                  <a:schemeClr val="tx1"/>
                </a:solidFill>
                <a:ea typeface="Calibri" panose="020F0502020204030204" pitchFamily="34" charset="0"/>
                <a:cs typeface="Arial" panose="020B0604020202020204" pitchFamily="34" charset="0"/>
              </a:rPr>
              <a:t>participer </a:t>
            </a:r>
            <a:r>
              <a:rPr lang="fr-FR" dirty="0">
                <a:solidFill>
                  <a:schemeClr val="tx1"/>
                </a:solidFill>
                <a:ea typeface="Calibri" panose="020F0502020204030204" pitchFamily="34" charset="0"/>
                <a:cs typeface="Arial" panose="020B0604020202020204" pitchFamily="34" charset="0"/>
              </a:rPr>
              <a:t>à cette gestion ? </a:t>
            </a:r>
          </a:p>
          <a:p>
            <a:pPr marL="285750" indent="-285750">
              <a:lnSpc>
                <a:spcPct val="150000"/>
              </a:lnSpc>
              <a:spcAft>
                <a:spcPts val="1200"/>
              </a:spcAft>
              <a:buFont typeface="Wingdings" pitchFamily="2" charset="2"/>
              <a:buChar char="ü"/>
            </a:pPr>
            <a:r>
              <a:rPr lang="fr-FR" dirty="0">
                <a:solidFill>
                  <a:schemeClr val="tx1"/>
                </a:solidFill>
                <a:effectLst/>
                <a:ea typeface="Calibri" panose="020F0502020204030204" pitchFamily="34" charset="0"/>
                <a:cs typeface="Arial" panose="020B0604020202020204" pitchFamily="34" charset="0"/>
              </a:rPr>
              <a:t>Comment </a:t>
            </a:r>
            <a:r>
              <a:rPr lang="fr-FR" b="1" dirty="0">
                <a:solidFill>
                  <a:schemeClr val="tx1"/>
                </a:solidFill>
                <a:effectLst/>
                <a:ea typeface="Calibri" panose="020F0502020204030204" pitchFamily="34" charset="0"/>
                <a:cs typeface="Arial" panose="020B0604020202020204" pitchFamily="34" charset="0"/>
              </a:rPr>
              <a:t>solidifier la confiance entre les acteurs du GEM pour </a:t>
            </a:r>
            <a:r>
              <a:rPr lang="fr-FR" b="1" dirty="0" err="1">
                <a:solidFill>
                  <a:schemeClr val="tx1"/>
                </a:solidFill>
                <a:effectLst/>
                <a:ea typeface="Calibri" panose="020F0502020204030204" pitchFamily="34" charset="0"/>
                <a:cs typeface="Arial" panose="020B0604020202020204" pitchFamily="34" charset="0"/>
              </a:rPr>
              <a:t>co-construire</a:t>
            </a:r>
            <a:r>
              <a:rPr lang="fr-FR" b="1" dirty="0">
                <a:solidFill>
                  <a:schemeClr val="tx1"/>
                </a:solidFill>
                <a:effectLst/>
                <a:ea typeface="Calibri" panose="020F0502020204030204" pitchFamily="34" charset="0"/>
                <a:cs typeface="Arial" panose="020B0604020202020204" pitchFamily="34" charset="0"/>
              </a:rPr>
              <a:t> </a:t>
            </a:r>
            <a:r>
              <a:rPr lang="fr-FR" dirty="0">
                <a:solidFill>
                  <a:schemeClr val="tx1"/>
                </a:solidFill>
                <a:effectLst/>
                <a:ea typeface="Calibri" panose="020F0502020204030204" pitchFamily="34" charset="0"/>
                <a:cs typeface="Arial" panose="020B0604020202020204" pitchFamily="34" charset="0"/>
              </a:rPr>
              <a:t>? </a:t>
            </a:r>
          </a:p>
          <a:p>
            <a:pPr marL="285750" indent="-285750">
              <a:lnSpc>
                <a:spcPct val="150000"/>
              </a:lnSpc>
              <a:spcAft>
                <a:spcPts val="1200"/>
              </a:spcAft>
              <a:buFont typeface="Wingdings" pitchFamily="2" charset="2"/>
              <a:buChar char="ü"/>
            </a:pPr>
            <a:r>
              <a:rPr lang="fr-FR" dirty="0">
                <a:solidFill>
                  <a:schemeClr val="tx1"/>
                </a:solidFill>
                <a:ea typeface="Calibri" panose="020F0502020204030204" pitchFamily="34" charset="0"/>
                <a:cs typeface="Arial" panose="020B0604020202020204" pitchFamily="34" charset="0"/>
              </a:rPr>
              <a:t>Comment </a:t>
            </a:r>
            <a:r>
              <a:rPr lang="fr-FR" b="1" dirty="0">
                <a:solidFill>
                  <a:schemeClr val="tx1"/>
                </a:solidFill>
                <a:ea typeface="Calibri" panose="020F0502020204030204" pitchFamily="34" charset="0"/>
                <a:cs typeface="Arial" panose="020B0604020202020204" pitchFamily="34" charset="0"/>
              </a:rPr>
              <a:t>penser </a:t>
            </a:r>
            <a:r>
              <a:rPr lang="fr-FR" b="1" dirty="0">
                <a:ea typeface="Calibri" panose="020F0502020204030204" pitchFamily="34" charset="0"/>
                <a:cs typeface="Arial" panose="020B0604020202020204" pitchFamily="34" charset="0"/>
              </a:rPr>
              <a:t>l</a:t>
            </a:r>
            <a:r>
              <a:rPr lang="fr-FR" b="1" dirty="0">
                <a:solidFill>
                  <a:schemeClr val="tx1"/>
                </a:solidFill>
                <a:ea typeface="Calibri" panose="020F0502020204030204" pitchFamily="34" charset="0"/>
                <a:cs typeface="Arial" panose="020B0604020202020204" pitchFamily="34" charset="0"/>
              </a:rPr>
              <a:t>es partenariats pour rendre le GEM plus visible sur son territoire </a:t>
            </a:r>
            <a:r>
              <a:rPr lang="fr-FR" dirty="0">
                <a:solidFill>
                  <a:schemeClr val="tx1"/>
                </a:solidFill>
                <a:ea typeface="Calibri" panose="020F0502020204030204" pitchFamily="34" charset="0"/>
                <a:cs typeface="Arial" panose="020B0604020202020204" pitchFamily="34" charset="0"/>
              </a:rPr>
              <a:t>? </a:t>
            </a:r>
          </a:p>
          <a:p>
            <a:pPr marL="285750" indent="-285750">
              <a:lnSpc>
                <a:spcPct val="150000"/>
              </a:lnSpc>
              <a:spcAft>
                <a:spcPts val="1200"/>
              </a:spcAft>
              <a:buFont typeface="Wingdings" pitchFamily="2" charset="2"/>
              <a:buChar char="ü"/>
            </a:pPr>
            <a:r>
              <a:rPr lang="fr-FR" dirty="0">
                <a:solidFill>
                  <a:schemeClr val="tx1"/>
                </a:solidFill>
                <a:effectLst/>
                <a:ea typeface="Calibri" panose="020F0502020204030204" pitchFamily="34" charset="0"/>
                <a:cs typeface="Arial" panose="020B0604020202020204" pitchFamily="34" charset="0"/>
              </a:rPr>
              <a:t>Comment </a:t>
            </a:r>
            <a:r>
              <a:rPr lang="fr-FR" b="1" dirty="0">
                <a:solidFill>
                  <a:schemeClr val="tx1"/>
                </a:solidFill>
                <a:effectLst/>
                <a:ea typeface="Calibri" panose="020F0502020204030204" pitchFamily="34" charset="0"/>
                <a:cs typeface="Arial" panose="020B0604020202020204" pitchFamily="34" charset="0"/>
              </a:rPr>
              <a:t>éviter l’isolement de certains GEM </a:t>
            </a:r>
            <a:r>
              <a:rPr lang="fr-FR" dirty="0">
                <a:solidFill>
                  <a:schemeClr val="tx1"/>
                </a:solidFill>
                <a:effectLst/>
                <a:ea typeface="Calibri" panose="020F0502020204030204" pitchFamily="34" charset="0"/>
                <a:cs typeface="Arial" panose="020B0604020202020204" pitchFamily="34" charset="0"/>
              </a:rPr>
              <a:t>et comment </a:t>
            </a:r>
            <a:r>
              <a:rPr lang="fr-FR" b="1" dirty="0">
                <a:solidFill>
                  <a:schemeClr val="tx1"/>
                </a:solidFill>
                <a:effectLst/>
                <a:ea typeface="Calibri" panose="020F0502020204030204" pitchFamily="34" charset="0"/>
                <a:cs typeface="Arial" panose="020B0604020202020204" pitchFamily="34" charset="0"/>
              </a:rPr>
              <a:t>développer des pratiques communes </a:t>
            </a:r>
            <a:r>
              <a:rPr lang="fr-FR" dirty="0">
                <a:solidFill>
                  <a:schemeClr val="tx1"/>
                </a:solidFill>
                <a:effectLst/>
                <a:ea typeface="Calibri" panose="020F0502020204030204" pitchFamily="34" charset="0"/>
                <a:cs typeface="Arial" panose="020B0604020202020204" pitchFamily="34" charset="0"/>
              </a:rPr>
              <a:t>? </a:t>
            </a:r>
          </a:p>
          <a:p>
            <a:pPr marL="285750" indent="-285750">
              <a:lnSpc>
                <a:spcPct val="150000"/>
              </a:lnSpc>
              <a:spcAft>
                <a:spcPts val="1200"/>
              </a:spcAft>
              <a:buFont typeface="Wingdings" pitchFamily="2" charset="2"/>
              <a:buChar char="ü"/>
            </a:pPr>
            <a:r>
              <a:rPr lang="fr-FR" dirty="0">
                <a:solidFill>
                  <a:schemeClr val="tx1"/>
                </a:solidFill>
                <a:ea typeface="Calibri" panose="020F0502020204030204" pitchFamily="34" charset="0"/>
                <a:cs typeface="Arial" panose="020B0604020202020204" pitchFamily="34" charset="0"/>
              </a:rPr>
              <a:t>Comment </a:t>
            </a:r>
            <a:r>
              <a:rPr lang="fr-FR" b="1" dirty="0">
                <a:solidFill>
                  <a:schemeClr val="tx1"/>
                </a:solidFill>
                <a:ea typeface="Calibri" panose="020F0502020204030204" pitchFamily="34" charset="0"/>
                <a:cs typeface="Arial" panose="020B0604020202020204" pitchFamily="34" charset="0"/>
              </a:rPr>
              <a:t>mieux reconnaître, soutenir et accompagner les salariés des GEM</a:t>
            </a:r>
            <a:r>
              <a:rPr lang="fr-FR" dirty="0">
                <a:solidFill>
                  <a:schemeClr val="tx1"/>
                </a:solidFill>
                <a:ea typeface="Calibri" panose="020F0502020204030204" pitchFamily="34" charset="0"/>
                <a:cs typeface="Arial" panose="020B0604020202020204" pitchFamily="34" charset="0"/>
              </a:rPr>
              <a:t> ? </a:t>
            </a:r>
          </a:p>
          <a:p>
            <a:pPr marL="285750" indent="-285750">
              <a:lnSpc>
                <a:spcPct val="150000"/>
              </a:lnSpc>
              <a:spcAft>
                <a:spcPts val="1200"/>
              </a:spcAft>
              <a:buFont typeface="Wingdings" pitchFamily="2" charset="2"/>
              <a:buChar char="ü"/>
            </a:pPr>
            <a:r>
              <a:rPr lang="fr-FR" dirty="0">
                <a:solidFill>
                  <a:schemeClr val="tx1"/>
                </a:solidFill>
                <a:effectLst/>
                <a:ea typeface="Calibri" panose="020F0502020204030204" pitchFamily="34" charset="0"/>
                <a:cs typeface="Arial" panose="020B0604020202020204" pitchFamily="34" charset="0"/>
              </a:rPr>
              <a:t>Comment </a:t>
            </a:r>
            <a:r>
              <a:rPr lang="fr-FR" b="1" dirty="0">
                <a:solidFill>
                  <a:schemeClr val="tx1"/>
                </a:solidFill>
                <a:effectLst/>
                <a:ea typeface="Calibri" panose="020F0502020204030204" pitchFamily="34" charset="0"/>
                <a:cs typeface="Arial" panose="020B0604020202020204" pitchFamily="34" charset="0"/>
              </a:rPr>
              <a:t>mieux soutenir la continuité du GEM, son fonctionnement démocratique, et la richesse des apports aux adhérents </a:t>
            </a:r>
            <a:r>
              <a:rPr lang="fr-FR" dirty="0">
                <a:solidFill>
                  <a:schemeClr val="tx1"/>
                </a:solidFill>
                <a:effectLst/>
                <a:ea typeface="Calibri" panose="020F0502020204030204" pitchFamily="34" charset="0"/>
                <a:cs typeface="Arial" panose="020B0604020202020204" pitchFamily="34" charset="0"/>
              </a:rPr>
              <a:t>? </a:t>
            </a:r>
            <a:endParaRPr lang="fr-FR" dirty="0">
              <a:solidFill>
                <a:schemeClr val="tx1"/>
              </a:solidFill>
              <a:cs typeface="Arial" panose="020B0604020202020204" pitchFamily="34" charset="0"/>
            </a:endParaRPr>
          </a:p>
          <a:p>
            <a:pPr>
              <a:lnSpc>
                <a:spcPct val="150000"/>
              </a:lnSpc>
              <a:spcAft>
                <a:spcPts val="1200"/>
              </a:spcAft>
            </a:pPr>
            <a:endParaRPr lang="fr-FR" sz="1600" dirty="0">
              <a:effectLst/>
              <a:ea typeface="Calibri" panose="020F0502020204030204" pitchFamily="34" charset="0"/>
              <a:cs typeface="Arial" panose="020B0604020202020204" pitchFamily="34" charset="0"/>
            </a:endParaRPr>
          </a:p>
          <a:p>
            <a:pPr>
              <a:lnSpc>
                <a:spcPct val="150000"/>
              </a:lnSpc>
            </a:pPr>
            <a:endParaRPr lang="fr-FR" sz="1600" dirty="0">
              <a:ea typeface="Calibri" panose="020F0502020204030204" pitchFamily="34" charset="0"/>
              <a:cs typeface="Arial" panose="020B0604020202020204" pitchFamily="34" charset="0"/>
            </a:endParaRPr>
          </a:p>
        </p:txBody>
      </p:sp>
      <p:pic>
        <p:nvPicPr>
          <p:cNvPr id="7" name="Picture 6" descr="leprototype.info">
            <a:extLst>
              <a:ext uri="{FF2B5EF4-FFF2-40B4-BE49-F238E27FC236}">
                <a16:creationId xmlns:a16="http://schemas.microsoft.com/office/drawing/2014/main" id="{FACCA0AC-2CA0-5E01-F294-6810EE8D9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13" y="1040174"/>
            <a:ext cx="1492223" cy="217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51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042" y="-1044"/>
            <a:ext cx="6175647"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ZoneTexte 6">
            <a:extLst>
              <a:ext uri="{FF2B5EF4-FFF2-40B4-BE49-F238E27FC236}">
                <a16:creationId xmlns:a16="http://schemas.microsoft.com/office/drawing/2014/main" id="{53A73A01-BCFB-6F5A-07A0-22B8E2FCE859}"/>
              </a:ext>
            </a:extLst>
          </p:cNvPr>
          <p:cNvSpPr txBox="1"/>
          <p:nvPr/>
        </p:nvSpPr>
        <p:spPr>
          <a:xfrm>
            <a:off x="5629080" y="1186092"/>
            <a:ext cx="5194249" cy="3785652"/>
          </a:xfrm>
          <a:prstGeom prst="rect">
            <a:avLst/>
          </a:prstGeom>
          <a:noFill/>
        </p:spPr>
        <p:txBody>
          <a:bodyPr wrap="square">
            <a:spAutoFit/>
          </a:bodyPr>
          <a:lstStyle/>
          <a:p>
            <a:r>
              <a:rPr lang="fr-FR" sz="6000" b="1" dirty="0"/>
              <a:t>3. Les problématiques actuelles des GEM</a:t>
            </a:r>
          </a:p>
        </p:txBody>
      </p:sp>
      <p:sp>
        <p:nvSpPr>
          <p:cNvPr id="2" name="Espace réservé du numéro de diapositive 1">
            <a:extLst>
              <a:ext uri="{FF2B5EF4-FFF2-40B4-BE49-F238E27FC236}">
                <a16:creationId xmlns:a16="http://schemas.microsoft.com/office/drawing/2014/main" id="{EF0A8E1F-2BD0-E362-17DF-FD0E9EDAD453}"/>
              </a:ext>
            </a:extLst>
          </p:cNvPr>
          <p:cNvSpPr>
            <a:spLocks noGrp="1"/>
          </p:cNvSpPr>
          <p:nvPr>
            <p:ph type="sldNum" sz="quarter" idx="12"/>
          </p:nvPr>
        </p:nvSpPr>
        <p:spPr/>
        <p:txBody>
          <a:bodyPr/>
          <a:lstStyle/>
          <a:p>
            <a:fld id="{AE4D1A92-8E47-BB43-A869-29E5312AD25E}" type="slidenum">
              <a:rPr lang="fr-FR" smtClean="0"/>
              <a:t>18</a:t>
            </a:fld>
            <a:endParaRPr lang="fr-FR"/>
          </a:p>
        </p:txBody>
      </p:sp>
      <p:sp>
        <p:nvSpPr>
          <p:cNvPr id="3" name="ZoneTexte 2">
            <a:extLst>
              <a:ext uri="{FF2B5EF4-FFF2-40B4-BE49-F238E27FC236}">
                <a16:creationId xmlns:a16="http://schemas.microsoft.com/office/drawing/2014/main" id="{3250347F-9802-68FB-9E2F-BF3F5D146B99}"/>
              </a:ext>
            </a:extLst>
          </p:cNvPr>
          <p:cNvSpPr txBox="1"/>
          <p:nvPr/>
        </p:nvSpPr>
        <p:spPr>
          <a:xfrm>
            <a:off x="5902926" y="5684039"/>
            <a:ext cx="3584123" cy="461665"/>
          </a:xfrm>
          <a:prstGeom prst="rect">
            <a:avLst/>
          </a:prstGeom>
          <a:noFill/>
        </p:spPr>
        <p:txBody>
          <a:bodyPr wrap="none" rtlCol="0">
            <a:spAutoFit/>
          </a:bodyPr>
          <a:lstStyle/>
          <a:p>
            <a:r>
              <a:rPr lang="fr-FR" sz="2400" dirty="0"/>
              <a:t>2</a:t>
            </a:r>
            <a:r>
              <a:rPr lang="fr-FR" sz="2400" baseline="30000" dirty="0"/>
              <a:t>ème</a:t>
            </a:r>
            <a:r>
              <a:rPr lang="fr-FR" sz="2400" dirty="0"/>
              <a:t> phase de la recherche </a:t>
            </a:r>
          </a:p>
        </p:txBody>
      </p:sp>
    </p:spTree>
    <p:extLst>
      <p:ext uri="{BB962C8B-B14F-4D97-AF65-F5344CB8AC3E}">
        <p14:creationId xmlns:p14="http://schemas.microsoft.com/office/powerpoint/2010/main" val="30495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s mains se tenant par les poignets et qui sont liées pour former un cercle">
            <a:extLst>
              <a:ext uri="{FF2B5EF4-FFF2-40B4-BE49-F238E27FC236}">
                <a16:creationId xmlns:a16="http://schemas.microsoft.com/office/drawing/2014/main" id="{83CCF0A7-1D26-1D76-A4C4-42C511DA3886}"/>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 name="Titre 1">
            <a:extLst>
              <a:ext uri="{FF2B5EF4-FFF2-40B4-BE49-F238E27FC236}">
                <a16:creationId xmlns:a16="http://schemas.microsoft.com/office/drawing/2014/main" id="{BC09188E-284D-A2F2-E3A0-A0E291DEF053}"/>
              </a:ext>
            </a:extLst>
          </p:cNvPr>
          <p:cNvSpPr>
            <a:spLocks noGrp="1"/>
          </p:cNvSpPr>
          <p:nvPr>
            <p:ph type="title"/>
          </p:nvPr>
        </p:nvSpPr>
        <p:spPr>
          <a:xfrm>
            <a:off x="1524000" y="1527476"/>
            <a:ext cx="9144000" cy="2900518"/>
          </a:xfrm>
        </p:spPr>
        <p:txBody>
          <a:bodyPr vert="horz" lIns="91440" tIns="45720" rIns="91440" bIns="45720" rtlCol="0" anchor="b">
            <a:normAutofit/>
          </a:bodyPr>
          <a:lstStyle/>
          <a:p>
            <a:pPr algn="ctr"/>
            <a:r>
              <a:rPr lang="en-US" sz="6000" dirty="0">
                <a:solidFill>
                  <a:srgbClr val="FFFFFF"/>
                </a:solidFill>
              </a:rPr>
              <a:t>Soutenir le </a:t>
            </a:r>
            <a:r>
              <a:rPr lang="fr-FR" sz="6000" dirty="0">
                <a:solidFill>
                  <a:srgbClr val="FFFFFF"/>
                </a:solidFill>
              </a:rPr>
              <a:t>pouvoir</a:t>
            </a:r>
            <a:r>
              <a:rPr lang="en-US" sz="6000" dirty="0">
                <a:solidFill>
                  <a:srgbClr val="FFFFFF"/>
                </a:solidFill>
              </a:rPr>
              <a:t> d’agir des adhérents dans le fonctionnement du GEM</a:t>
            </a:r>
          </a:p>
        </p:txBody>
      </p:sp>
    </p:spTree>
    <p:extLst>
      <p:ext uri="{BB962C8B-B14F-4D97-AF65-F5344CB8AC3E}">
        <p14:creationId xmlns:p14="http://schemas.microsoft.com/office/powerpoint/2010/main" val="37626793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DC548F9-6807-5EC6-3137-76F419484A9C}"/>
              </a:ext>
            </a:extLst>
          </p:cNvPr>
          <p:cNvSpPr>
            <a:spLocks noGrp="1"/>
          </p:cNvSpPr>
          <p:nvPr>
            <p:ph type="title"/>
          </p:nvPr>
        </p:nvSpPr>
        <p:spPr>
          <a:xfrm>
            <a:off x="952501" y="348865"/>
            <a:ext cx="10463120" cy="877729"/>
          </a:xfrm>
        </p:spPr>
        <p:txBody>
          <a:bodyPr anchor="ctr">
            <a:normAutofit fontScale="90000"/>
          </a:bodyPr>
          <a:lstStyle/>
          <a:p>
            <a:r>
              <a:rPr lang="fr-FR" sz="4000" dirty="0">
                <a:solidFill>
                  <a:srgbClr val="FFFFFF"/>
                </a:solidFill>
                <a:latin typeface="Arial" panose="020B0604020202020204" pitchFamily="34" charset="0"/>
                <a:cs typeface="Arial" panose="020B0604020202020204" pitchFamily="34" charset="0"/>
              </a:rPr>
              <a:t>La méthode</a:t>
            </a:r>
            <a:br>
              <a:rPr lang="fr-FR" sz="2800" dirty="0">
                <a:solidFill>
                  <a:srgbClr val="FFFFFF"/>
                </a:solidFill>
                <a:latin typeface="Arial" panose="020B0604020202020204" pitchFamily="34" charset="0"/>
                <a:cs typeface="Arial" panose="020B0604020202020204" pitchFamily="34" charset="0"/>
              </a:rPr>
            </a:br>
            <a:endParaRPr lang="fr-FR" sz="2800" dirty="0">
              <a:solidFill>
                <a:srgbClr val="FFFFFF"/>
              </a:solidFill>
              <a:latin typeface="Arial" panose="020B0604020202020204" pitchFamily="34" charset="0"/>
              <a:cs typeface="Arial" panose="020B0604020202020204" pitchFamily="34" charset="0"/>
            </a:endParaRPr>
          </a:p>
        </p:txBody>
      </p:sp>
      <p:sp>
        <p:nvSpPr>
          <p:cNvPr id="5" name="Espace réservé du contenu 4">
            <a:extLst>
              <a:ext uri="{FF2B5EF4-FFF2-40B4-BE49-F238E27FC236}">
                <a16:creationId xmlns:a16="http://schemas.microsoft.com/office/drawing/2014/main" id="{D08708F0-1AD0-C4F3-4D08-9AA179D6B5D1}"/>
              </a:ext>
            </a:extLst>
          </p:cNvPr>
          <p:cNvSpPr>
            <a:spLocks noGrp="1"/>
          </p:cNvSpPr>
          <p:nvPr>
            <p:ph idx="1"/>
          </p:nvPr>
        </p:nvSpPr>
        <p:spPr>
          <a:xfrm>
            <a:off x="838199" y="1825625"/>
            <a:ext cx="10889343" cy="4683510"/>
          </a:xfrm>
        </p:spPr>
        <p:txBody>
          <a:bodyPr>
            <a:normAutofit fontScale="92500" lnSpcReduction="20000"/>
          </a:bodyPr>
          <a:lstStyle/>
          <a:p>
            <a:pPr>
              <a:spcAft>
                <a:spcPts val="1200"/>
              </a:spcAft>
            </a:pPr>
            <a:r>
              <a:rPr lang="fr-FR" dirty="0">
                <a:latin typeface="Arial" panose="020B0604020202020204" pitchFamily="34" charset="0"/>
                <a:cs typeface="Arial" panose="020B0604020202020204" pitchFamily="34" charset="0"/>
              </a:rPr>
              <a:t>Une enquête nationale, par questionnaires, sur la traversée de la crise du Covid</a:t>
            </a:r>
          </a:p>
          <a:p>
            <a:pPr marL="720725" indent="-403225">
              <a:spcAft>
                <a:spcPts val="1200"/>
              </a:spcAft>
              <a:buFont typeface="Wingdings" pitchFamily="2" charset="2"/>
              <a:buChar char="è"/>
            </a:pPr>
            <a:r>
              <a:rPr lang="fr-FR"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Les 13 régions et 3 Départements d’Outre-Mer sont représentés dans l’enquête</a:t>
            </a:r>
          </a:p>
          <a:p>
            <a:pPr marL="720725" indent="-403225">
              <a:spcAft>
                <a:spcPts val="1200"/>
              </a:spcAft>
              <a:buFont typeface="Wingdings" pitchFamily="2" charset="2"/>
              <a:buChar char="è"/>
            </a:pPr>
            <a:r>
              <a:rPr lang="fr-FR" i="1" dirty="0">
                <a:solidFill>
                  <a:schemeClr val="accent1">
                    <a:lumMod val="50000"/>
                  </a:schemeClr>
                </a:solidFill>
                <a:latin typeface="Arial" panose="020B0604020202020204" pitchFamily="34" charset="0"/>
                <a:cs typeface="Arial" panose="020B0604020202020204" pitchFamily="34" charset="0"/>
              </a:rPr>
              <a:t>Cette enquête a mis en évidence des problématiques actuelles dans les Groupes d’Entraide Mutuelle (GEM) </a:t>
            </a:r>
          </a:p>
          <a:p>
            <a:pPr>
              <a:spcAft>
                <a:spcPts val="1200"/>
              </a:spcAft>
            </a:pPr>
            <a:r>
              <a:rPr lang="fr-FR" dirty="0">
                <a:latin typeface="Arial" panose="020B0604020202020204" pitchFamily="34" charset="0"/>
                <a:cs typeface="Arial" panose="020B0604020202020204" pitchFamily="34" charset="0"/>
              </a:rPr>
              <a:t>Pour la 2ème partie de la recherche, des entretiens et des groupes de parole se sont réunis pour réfléchir à ces problématiques actuelles</a:t>
            </a:r>
          </a:p>
          <a:p>
            <a:pPr marL="763588" indent="-446088">
              <a:buFont typeface="Wingdings" pitchFamily="2" charset="2"/>
              <a:buChar char="è"/>
            </a:pPr>
            <a:r>
              <a:rPr lang="fr-FR"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 régions ont participé aux entretiens et aux groupes : Bretagne, Ile-de-France, Nouvelle Aquitaine</a:t>
            </a:r>
          </a:p>
          <a:p>
            <a:pPr marL="763588" indent="-446088">
              <a:buFont typeface="Wingdings" pitchFamily="2" charset="2"/>
              <a:buChar char="è"/>
            </a:pPr>
            <a:r>
              <a:rPr lang="fr-FR" i="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Cette réflexion collective a conduit à faire des recommandations</a:t>
            </a:r>
            <a:endParaRPr lang="fr-FR"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8E5485F3-3322-AF24-25F3-4BA32AA965EB}"/>
              </a:ext>
            </a:extLst>
          </p:cNvPr>
          <p:cNvSpPr>
            <a:spLocks noGrp="1"/>
          </p:cNvSpPr>
          <p:nvPr>
            <p:ph type="sldNum" sz="quarter" idx="12"/>
          </p:nvPr>
        </p:nvSpPr>
        <p:spPr/>
        <p:txBody>
          <a:bodyPr/>
          <a:lstStyle/>
          <a:p>
            <a:fld id="{AE4D1A92-8E47-BB43-A869-29E5312AD25E}" type="slidenum">
              <a:rPr lang="fr-FR" smtClean="0"/>
              <a:t>2</a:t>
            </a:fld>
            <a:endParaRPr lang="fr-FR"/>
          </a:p>
        </p:txBody>
      </p:sp>
    </p:spTree>
    <p:extLst>
      <p:ext uri="{BB962C8B-B14F-4D97-AF65-F5344CB8AC3E}">
        <p14:creationId xmlns:p14="http://schemas.microsoft.com/office/powerpoint/2010/main" val="82971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CA3BC-108C-C8DE-4C17-0E4E3A20607B}"/>
              </a:ext>
            </a:extLst>
          </p:cNvPr>
          <p:cNvSpPr>
            <a:spLocks noGrp="1"/>
          </p:cNvSpPr>
          <p:nvPr>
            <p:ph type="title"/>
          </p:nvPr>
        </p:nvSpPr>
        <p:spPr>
          <a:xfrm>
            <a:off x="341378" y="354806"/>
            <a:ext cx="7027816" cy="969169"/>
          </a:xfrm>
        </p:spPr>
        <p:txBody>
          <a:bodyPr>
            <a:normAutofit/>
          </a:bodyPr>
          <a:lstStyle/>
          <a:p>
            <a:r>
              <a:rPr lang="fr-FR" sz="2800" dirty="0"/>
              <a:t>Les GEM sont une application de la démocratie participative</a:t>
            </a:r>
          </a:p>
        </p:txBody>
      </p:sp>
      <p:sp>
        <p:nvSpPr>
          <p:cNvPr id="3" name="Espace réservé du contenu 2">
            <a:extLst>
              <a:ext uri="{FF2B5EF4-FFF2-40B4-BE49-F238E27FC236}">
                <a16:creationId xmlns:a16="http://schemas.microsoft.com/office/drawing/2014/main" id="{337349D8-B45C-DED1-52A6-B5D0289812C4}"/>
              </a:ext>
            </a:extLst>
          </p:cNvPr>
          <p:cNvSpPr>
            <a:spLocks noGrp="1"/>
          </p:cNvSpPr>
          <p:nvPr>
            <p:ph idx="1"/>
          </p:nvPr>
        </p:nvSpPr>
        <p:spPr>
          <a:xfrm>
            <a:off x="409302" y="1532709"/>
            <a:ext cx="7027817" cy="5129348"/>
          </a:xfrm>
        </p:spPr>
        <p:txBody>
          <a:bodyPr>
            <a:normAutofit/>
          </a:bodyPr>
          <a:lstStyle/>
          <a:p>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p>
        </p:txBody>
      </p:sp>
      <p:pic>
        <p:nvPicPr>
          <p:cNvPr id="7" name="Picture 4" descr="Des mains se tenant par les poignets et qui sont liées pour former un cercle">
            <a:extLst>
              <a:ext uri="{FF2B5EF4-FFF2-40B4-BE49-F238E27FC236}">
                <a16:creationId xmlns:a16="http://schemas.microsoft.com/office/drawing/2014/main" id="{E0DB916E-A3CF-4E57-7141-57424FD2D6CA}"/>
              </a:ext>
            </a:extLst>
          </p:cNvPr>
          <p:cNvPicPr>
            <a:picLocks noChangeAspect="1"/>
          </p:cNvPicPr>
          <p:nvPr/>
        </p:nvPicPr>
        <p:blipFill rotWithShape="1">
          <a:blip r:embed="rId2"/>
          <a:srcRect l="21158" r="30248" b="-1"/>
          <a:stretch/>
        </p:blipFill>
        <p:spPr>
          <a:xfrm>
            <a:off x="7628708" y="10"/>
            <a:ext cx="4563291" cy="6857990"/>
          </a:xfrm>
          <a:prstGeom prst="rect">
            <a:avLst/>
          </a:prstGeom>
          <a:effectLst/>
        </p:spPr>
      </p:pic>
      <p:sp>
        <p:nvSpPr>
          <p:cNvPr id="11" name="ZoneTexte 10">
            <a:extLst>
              <a:ext uri="{FF2B5EF4-FFF2-40B4-BE49-F238E27FC236}">
                <a16:creationId xmlns:a16="http://schemas.microsoft.com/office/drawing/2014/main" id="{62193C9F-5865-D473-8954-2F0E60C9BC29}"/>
              </a:ext>
            </a:extLst>
          </p:cNvPr>
          <p:cNvSpPr txBox="1"/>
          <p:nvPr/>
        </p:nvSpPr>
        <p:spPr>
          <a:xfrm>
            <a:off x="409302" y="1989909"/>
            <a:ext cx="6461760" cy="3747436"/>
          </a:xfrm>
          <a:prstGeom prst="rect">
            <a:avLst/>
          </a:prstGeom>
          <a:noFill/>
        </p:spPr>
        <p:txBody>
          <a:bodyPr wrap="square">
            <a:spAutoFit/>
          </a:bodyPr>
          <a:lstStyle/>
          <a:p>
            <a:pPr marL="0"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La démocratie participative est fondée sur le renforcement de la participation des adhérents aux décisions qui concernent le GEM.</a:t>
            </a:r>
          </a:p>
          <a:p>
            <a:pPr marL="0" indent="0">
              <a:lnSpc>
                <a:spcPct val="150000"/>
              </a:lnSpc>
              <a:buNone/>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Mais elle est aussi fondée sur la reconnaissance du GEM comme un acteur important de la politique de santé. Par exemple, certains GEM sont invités à participer au Projet territorial de santé mentale de leur territoire. Ils apportent alors une connaissance des difficultés vécues par les personnes concernées et peuvent faire des propositions d’amélioration. </a:t>
            </a:r>
          </a:p>
          <a:p>
            <a:pPr marL="0"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La démocratie participative est donc une reconnaissance du pouvoir d’agir de chacun.</a:t>
            </a:r>
          </a:p>
        </p:txBody>
      </p:sp>
    </p:spTree>
    <p:extLst>
      <p:ext uri="{BB962C8B-B14F-4D97-AF65-F5344CB8AC3E}">
        <p14:creationId xmlns:p14="http://schemas.microsoft.com/office/powerpoint/2010/main" val="159032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CA3BC-108C-C8DE-4C17-0E4E3A20607B}"/>
              </a:ext>
            </a:extLst>
          </p:cNvPr>
          <p:cNvSpPr>
            <a:spLocks noGrp="1"/>
          </p:cNvSpPr>
          <p:nvPr>
            <p:ph type="title"/>
          </p:nvPr>
        </p:nvSpPr>
        <p:spPr>
          <a:xfrm>
            <a:off x="341378" y="354806"/>
            <a:ext cx="7027816" cy="969169"/>
          </a:xfrm>
        </p:spPr>
        <p:txBody>
          <a:bodyPr>
            <a:normAutofit/>
          </a:bodyPr>
          <a:lstStyle/>
          <a:p>
            <a:r>
              <a:rPr lang="fr-FR" sz="2800" dirty="0"/>
              <a:t>Les GEM sont une application de la démocratie participative</a:t>
            </a:r>
          </a:p>
        </p:txBody>
      </p:sp>
      <p:sp>
        <p:nvSpPr>
          <p:cNvPr id="3" name="Espace réservé du contenu 2">
            <a:extLst>
              <a:ext uri="{FF2B5EF4-FFF2-40B4-BE49-F238E27FC236}">
                <a16:creationId xmlns:a16="http://schemas.microsoft.com/office/drawing/2014/main" id="{337349D8-B45C-DED1-52A6-B5D0289812C4}"/>
              </a:ext>
            </a:extLst>
          </p:cNvPr>
          <p:cNvSpPr>
            <a:spLocks noGrp="1"/>
          </p:cNvSpPr>
          <p:nvPr>
            <p:ph idx="1"/>
          </p:nvPr>
        </p:nvSpPr>
        <p:spPr>
          <a:xfrm>
            <a:off x="409302" y="1532709"/>
            <a:ext cx="7027817" cy="5129348"/>
          </a:xfrm>
        </p:spPr>
        <p:txBody>
          <a:bodyPr>
            <a:normAutofit fontScale="85000" lnSpcReduction="10000"/>
          </a:bodyPr>
          <a:lstStyle/>
          <a:p>
            <a:pPr marL="0" indent="0">
              <a:lnSpc>
                <a:spcPct val="160000"/>
              </a:lnSpc>
              <a:buNone/>
            </a:pPr>
            <a:r>
              <a:rPr lang="fr-FR" sz="1800" dirty="0">
                <a:latin typeface="Calibri" panose="020F0502020204030204" pitchFamily="34" charset="0"/>
                <a:ea typeface="Calibri" panose="020F0502020204030204" pitchFamily="34" charset="0"/>
                <a:cs typeface="Times New Roman" panose="02020603050405020304" pitchFamily="18" charset="0"/>
              </a:rPr>
              <a:t>Pendant la crise sanitaire, les conseils d’administrations et les réunions de bureau ont continué à se tenir pour prendre des décisions concernant le fonctionnement du GEM. </a:t>
            </a:r>
          </a:p>
          <a:p>
            <a:pPr marL="0" indent="0">
              <a:lnSpc>
                <a:spcPct val="160000"/>
              </a:lnSpc>
              <a:buNone/>
            </a:pPr>
            <a:r>
              <a:rPr lang="fr-FR" sz="1800"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’implication des administrateurs pour faire vivre le GEM s’est réalisée au prix d’efforts redoublés.</a:t>
            </a:r>
          </a:p>
          <a:p>
            <a:pPr marL="0" indent="0">
              <a:lnSpc>
                <a:spcPct val="160000"/>
              </a:lnSpc>
              <a:buNone/>
            </a:pPr>
            <a:r>
              <a:rPr lang="fr-FR" sz="1800" dirty="0">
                <a:latin typeface="Calibri" panose="020F0502020204030204" pitchFamily="34" charset="0"/>
                <a:ea typeface="Calibri" panose="020F0502020204030204" pitchFamily="34" charset="0"/>
                <a:cs typeface="Times New Roman" panose="02020603050405020304" pitchFamily="18" charset="0"/>
              </a:rPr>
              <a:t>Cela a révélé la fragilité des ressources humaines du GEM. </a:t>
            </a:r>
          </a:p>
          <a:p>
            <a:pPr marL="0" indent="0">
              <a:lnSpc>
                <a:spcPct val="160000"/>
              </a:lnSpc>
              <a:buNone/>
            </a:pPr>
            <a:r>
              <a:rPr lang="fr-FR" sz="1800" dirty="0">
                <a:latin typeface="Calibri" panose="020F0502020204030204" pitchFamily="34" charset="0"/>
                <a:ea typeface="Calibri" panose="020F0502020204030204" pitchFamily="34" charset="0"/>
                <a:cs typeface="Times New Roman" panose="02020603050405020304" pitchFamily="18" charset="0"/>
              </a:rPr>
              <a:t>Les membres du bureau peuvent se trouver par moment dans l’impossibilité de mener à bien les tâches de présidence, de trésorerie et de secrétariat, </a:t>
            </a:r>
          </a:p>
          <a:p>
            <a:pPr lvl="1">
              <a:lnSpc>
                <a:spcPct val="160000"/>
              </a:lnSpc>
            </a:pPr>
            <a:r>
              <a:rPr lang="fr-FR" sz="1800" dirty="0">
                <a:latin typeface="Calibri" panose="020F0502020204030204" pitchFamily="34" charset="0"/>
                <a:ea typeface="Calibri" panose="020F0502020204030204" pitchFamily="34" charset="0"/>
                <a:cs typeface="Times New Roman" panose="02020603050405020304" pitchFamily="18" charset="0"/>
              </a:rPr>
              <a:t>parce qu’ils sont fatigués, qu’ils sont moins disponibles ou qu’ils se sentent moins capables de le faire momentanément</a:t>
            </a:r>
          </a:p>
          <a:p>
            <a:pPr lvl="1">
              <a:lnSpc>
                <a:spcPct val="160000"/>
              </a:lnSpc>
            </a:pPr>
            <a:r>
              <a:rPr lang="fr-FR" sz="1800" dirty="0">
                <a:latin typeface="Calibri" panose="020F0502020204030204" pitchFamily="34" charset="0"/>
                <a:ea typeface="Calibri" panose="020F0502020204030204" pitchFamily="34" charset="0"/>
                <a:cs typeface="Times New Roman" panose="02020603050405020304" pitchFamily="18" charset="0"/>
              </a:rPr>
              <a:t>Parce qu’il existe des tensions entre les acteurs au sein du GEM, entre adhérents, salariés, organismes chargé de la gestion et parrain.</a:t>
            </a:r>
          </a:p>
          <a:p>
            <a:pPr lvl="1">
              <a:lnSpc>
                <a:spcPct val="160000"/>
              </a:lnSpc>
            </a:pPr>
            <a:r>
              <a:rPr lang="fr-FR" sz="1800" dirty="0">
                <a:latin typeface="Calibri" panose="020F0502020204030204" pitchFamily="34" charset="0"/>
                <a:ea typeface="Calibri" panose="020F0502020204030204" pitchFamily="34" charset="0"/>
                <a:cs typeface="Times New Roman" panose="02020603050405020304" pitchFamily="18" charset="0"/>
              </a:rPr>
              <a:t>Parce qu’il y a des difficultés importantes à régler comme devoir quitter le local et en chercher un nouveau.</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p>
        </p:txBody>
      </p:sp>
      <p:pic>
        <p:nvPicPr>
          <p:cNvPr id="7" name="Picture 4" descr="Des mains se tenant par les poignets et qui sont liées pour former un cercle">
            <a:extLst>
              <a:ext uri="{FF2B5EF4-FFF2-40B4-BE49-F238E27FC236}">
                <a16:creationId xmlns:a16="http://schemas.microsoft.com/office/drawing/2014/main" id="{E0DB916E-A3CF-4E57-7141-57424FD2D6CA}"/>
              </a:ext>
            </a:extLst>
          </p:cNvPr>
          <p:cNvPicPr>
            <a:picLocks noChangeAspect="1"/>
          </p:cNvPicPr>
          <p:nvPr/>
        </p:nvPicPr>
        <p:blipFill rotWithShape="1">
          <a:blip r:embed="rId2"/>
          <a:srcRect l="21158" r="30248" b="-1"/>
          <a:stretch/>
        </p:blipFill>
        <p:spPr>
          <a:xfrm>
            <a:off x="7628708" y="10"/>
            <a:ext cx="4563291" cy="6857990"/>
          </a:xfrm>
          <a:prstGeom prst="rect">
            <a:avLst/>
          </a:prstGeom>
          <a:effectLst/>
        </p:spPr>
      </p:pic>
    </p:spTree>
    <p:extLst>
      <p:ext uri="{BB962C8B-B14F-4D97-AF65-F5344CB8AC3E}">
        <p14:creationId xmlns:p14="http://schemas.microsoft.com/office/powerpoint/2010/main" val="420874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37349D8-B45C-DED1-52A6-B5D0289812C4}"/>
              </a:ext>
            </a:extLst>
          </p:cNvPr>
          <p:cNvSpPr>
            <a:spLocks noGrp="1"/>
          </p:cNvSpPr>
          <p:nvPr>
            <p:ph idx="1"/>
          </p:nvPr>
        </p:nvSpPr>
        <p:spPr>
          <a:xfrm>
            <a:off x="324394" y="1602657"/>
            <a:ext cx="7201990" cy="5669279"/>
          </a:xfrm>
        </p:spPr>
        <p:txBody>
          <a:bodyPr>
            <a:normAutofit/>
          </a:bodyPr>
          <a:lstStyle/>
          <a:p>
            <a:pPr marL="457200" lvl="1" indent="0">
              <a:buNone/>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Des GEM ont anticipé cette difficulté en fonctionnant en collégialité.</a:t>
            </a:r>
          </a:p>
          <a:p>
            <a:pPr marL="0"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La collégialité est une forme aboutie de la démocratie participative car elle repose sur le partage de la prise de décision. </a:t>
            </a:r>
          </a:p>
          <a:p>
            <a:pPr marL="0"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Mais ce cheminement des GEM vers l’autodétermination de leur mode de fonctionnement suppose que la philosophie du GEM se diffusent et soient connus de tous les adhérents et notamment des nouveaux.</a:t>
            </a:r>
          </a:p>
          <a:p>
            <a:pPr marL="357188" indent="0">
              <a:lnSpc>
                <a:spcPct val="150000"/>
              </a:lnSpc>
              <a:buNone/>
            </a:pPr>
            <a:r>
              <a:rPr lang="fr-FR" sz="1600" i="1" dirty="0">
                <a:latin typeface="Calibri" panose="020F0502020204030204" pitchFamily="34" charset="0"/>
                <a:ea typeface="Calibri" panose="020F0502020204030204" pitchFamily="34" charset="0"/>
                <a:cs typeface="Times New Roman" panose="02020603050405020304" pitchFamily="18" charset="0"/>
              </a:rPr>
              <a:t>« Il y a des valeurs qui doivent être connues et être partagées. Il faut faire vivre ces valeurs. Le GEM, c’est un système qui bouge, qui doit bouger, qui est perfectible, qui doit grandir » (un président)</a:t>
            </a:r>
          </a:p>
          <a:p>
            <a:pPr lvl="1"/>
            <a:endParaRPr lang="fr-FR" sz="1600" dirty="0">
              <a:latin typeface="Calibri" panose="020F0502020204030204" pitchFamily="34" charset="0"/>
              <a:ea typeface="Calibri" panose="020F0502020204030204" pitchFamily="34" charset="0"/>
              <a:cs typeface="Times New Roman" panose="02020603050405020304" pitchFamily="18" charset="0"/>
            </a:endParaRPr>
          </a:p>
          <a:p>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dirty="0"/>
          </a:p>
        </p:txBody>
      </p:sp>
      <p:pic>
        <p:nvPicPr>
          <p:cNvPr id="7" name="Picture 4" descr="Des mains se tenant par les poignets et qui sont liées pour former un cercle">
            <a:extLst>
              <a:ext uri="{FF2B5EF4-FFF2-40B4-BE49-F238E27FC236}">
                <a16:creationId xmlns:a16="http://schemas.microsoft.com/office/drawing/2014/main" id="{E0DB916E-A3CF-4E57-7141-57424FD2D6CA}"/>
              </a:ext>
            </a:extLst>
          </p:cNvPr>
          <p:cNvPicPr>
            <a:picLocks noChangeAspect="1"/>
          </p:cNvPicPr>
          <p:nvPr/>
        </p:nvPicPr>
        <p:blipFill rotWithShape="1">
          <a:blip r:embed="rId2"/>
          <a:srcRect l="21158" r="30248" b="-1"/>
          <a:stretch/>
        </p:blipFill>
        <p:spPr>
          <a:xfrm>
            <a:off x="7628708" y="10"/>
            <a:ext cx="4563291" cy="6857990"/>
          </a:xfrm>
          <a:prstGeom prst="rect">
            <a:avLst/>
          </a:prstGeom>
          <a:effectLst/>
        </p:spPr>
      </p:pic>
      <p:sp>
        <p:nvSpPr>
          <p:cNvPr id="6" name="Titre 1">
            <a:extLst>
              <a:ext uri="{FF2B5EF4-FFF2-40B4-BE49-F238E27FC236}">
                <a16:creationId xmlns:a16="http://schemas.microsoft.com/office/drawing/2014/main" id="{8395F1DC-F80C-FD07-D712-9318663339E0}"/>
              </a:ext>
            </a:extLst>
          </p:cNvPr>
          <p:cNvSpPr>
            <a:spLocks noGrp="1"/>
          </p:cNvSpPr>
          <p:nvPr>
            <p:ph type="title"/>
          </p:nvPr>
        </p:nvSpPr>
        <p:spPr>
          <a:xfrm>
            <a:off x="324394" y="182245"/>
            <a:ext cx="6459583" cy="1325563"/>
          </a:xfrm>
        </p:spPr>
        <p:txBody>
          <a:bodyPr>
            <a:normAutofit/>
          </a:bodyPr>
          <a:lstStyle/>
          <a:p>
            <a:r>
              <a:rPr lang="fr-FR" sz="2800" dirty="0"/>
              <a:t>Les GEM sont une application de la démocratie participative</a:t>
            </a:r>
          </a:p>
        </p:txBody>
      </p:sp>
    </p:spTree>
    <p:extLst>
      <p:ext uri="{BB962C8B-B14F-4D97-AF65-F5344CB8AC3E}">
        <p14:creationId xmlns:p14="http://schemas.microsoft.com/office/powerpoint/2010/main" val="315902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CA3BC-108C-C8DE-4C17-0E4E3A20607B}"/>
              </a:ext>
            </a:extLst>
          </p:cNvPr>
          <p:cNvSpPr>
            <a:spLocks noGrp="1"/>
          </p:cNvSpPr>
          <p:nvPr>
            <p:ph type="title"/>
          </p:nvPr>
        </p:nvSpPr>
        <p:spPr>
          <a:xfrm>
            <a:off x="341378" y="354806"/>
            <a:ext cx="6707122" cy="969169"/>
          </a:xfrm>
        </p:spPr>
        <p:txBody>
          <a:bodyPr>
            <a:normAutofit/>
          </a:bodyPr>
          <a:lstStyle/>
          <a:p>
            <a:r>
              <a:rPr lang="fr-FR" sz="2800" dirty="0"/>
              <a:t>Les GEM sont une application de la démocratie participative</a:t>
            </a:r>
          </a:p>
        </p:txBody>
      </p:sp>
      <p:sp>
        <p:nvSpPr>
          <p:cNvPr id="3" name="Espace réservé du contenu 2">
            <a:extLst>
              <a:ext uri="{FF2B5EF4-FFF2-40B4-BE49-F238E27FC236}">
                <a16:creationId xmlns:a16="http://schemas.microsoft.com/office/drawing/2014/main" id="{337349D8-B45C-DED1-52A6-B5D0289812C4}"/>
              </a:ext>
            </a:extLst>
          </p:cNvPr>
          <p:cNvSpPr>
            <a:spLocks noGrp="1"/>
          </p:cNvSpPr>
          <p:nvPr>
            <p:ph idx="1"/>
          </p:nvPr>
        </p:nvSpPr>
        <p:spPr>
          <a:xfrm>
            <a:off x="409302" y="1532708"/>
            <a:ext cx="7027817" cy="5325291"/>
          </a:xfrm>
        </p:spPr>
        <p:txBody>
          <a:bodyPr>
            <a:normAutofit fontScale="92500" lnSpcReduction="20000"/>
          </a:bodyPr>
          <a:lstStyle/>
          <a:p>
            <a:pPr marL="0" lvl="1" indent="0">
              <a:lnSpc>
                <a:spcPct val="150000"/>
              </a:lnSpc>
              <a:buNone/>
            </a:pPr>
            <a:r>
              <a:rPr lang="fr-FR" sz="1700" dirty="0">
                <a:latin typeface="Calibri" panose="020F0502020204030204" pitchFamily="34" charset="0"/>
                <a:ea typeface="Calibri" panose="020F0502020204030204" pitchFamily="34" charset="0"/>
                <a:cs typeface="Times New Roman" panose="02020603050405020304" pitchFamily="18" charset="0"/>
              </a:rPr>
              <a:t>Pour soutenir le pouvoir d’agir des adhérents dans le fonctionnement du GEM, les participants aux groupes de travail ont proposé de:</a:t>
            </a:r>
          </a:p>
          <a:p>
            <a:pPr marL="342900" lvl="1" indent="-342900">
              <a:lnSpc>
                <a:spcPct val="150000"/>
              </a:lnSpc>
              <a:buFont typeface="+mj-lt"/>
              <a:buAutoNum type="arabicPeriod"/>
            </a:pPr>
            <a:r>
              <a:rPr lang="fr-FR" sz="2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a:t>
            </a:r>
            <a:r>
              <a:rPr lang="fr-FR"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nscrire dans le cahier des charges la création d’un </a:t>
            </a:r>
            <a:r>
              <a:rPr lang="fr-FR" sz="2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dispositif pour organiser des </a:t>
            </a:r>
            <a:r>
              <a:rPr lang="fr-FR" sz="2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Intergems</a:t>
            </a:r>
            <a:r>
              <a:rPr lang="fr-FR"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sur des territoires de proximité. Ces Intergems permettront une réflexion entre adhérents sur l’organisation et la vie quotidienne du GEM. Il faudra donner les moyens financiers aux dispositifs d’Intergems.</a:t>
            </a:r>
          </a:p>
          <a:p>
            <a:pPr marL="342900" lvl="1" indent="-342900">
              <a:lnSpc>
                <a:spcPct val="150000"/>
              </a:lnSpc>
              <a:buFont typeface="+mj-lt"/>
              <a:buAutoNum type="arabicPeriod"/>
            </a:pPr>
            <a:r>
              <a:rPr lang="fr-FR" sz="2100" dirty="0">
                <a:solidFill>
                  <a:schemeClr val="accent1">
                    <a:lumMod val="50000"/>
                  </a:schemeClr>
                </a:solidFill>
                <a:latin typeface="Calibri" panose="020F0502020204030204" pitchFamily="34" charset="0"/>
                <a:cs typeface="Times New Roman" panose="02020603050405020304" pitchFamily="18" charset="0"/>
              </a:rPr>
              <a:t>Développer</a:t>
            </a:r>
            <a:r>
              <a:rPr lang="fr-FR" sz="2100" dirty="0">
                <a:solidFill>
                  <a:schemeClr val="accent2">
                    <a:lumMod val="75000"/>
                  </a:schemeClr>
                </a:solidFill>
                <a:latin typeface="Calibri" panose="020F0502020204030204" pitchFamily="34" charset="0"/>
                <a:cs typeface="Times New Roman" panose="02020603050405020304" pitchFamily="18" charset="0"/>
              </a:rPr>
              <a:t> les supports numériques </a:t>
            </a:r>
            <a:r>
              <a:rPr lang="fr-FR" sz="2100" dirty="0">
                <a:solidFill>
                  <a:srgbClr val="002060"/>
                </a:solidFill>
                <a:latin typeface="Calibri" panose="020F0502020204030204" pitchFamily="34" charset="0"/>
                <a:cs typeface="Times New Roman" panose="02020603050405020304" pitchFamily="18" charset="0"/>
              </a:rPr>
              <a:t>(</a:t>
            </a:r>
            <a:r>
              <a:rPr lang="fr-FR" sz="2100" dirty="0" err="1">
                <a:solidFill>
                  <a:srgbClr val="002060"/>
                </a:solidFill>
                <a:latin typeface="Calibri" panose="020F0502020204030204" pitchFamily="34" charset="0"/>
                <a:cs typeface="Times New Roman" panose="02020603050405020304" pitchFamily="18" charset="0"/>
              </a:rPr>
              <a:t>visio</a:t>
            </a:r>
            <a:r>
              <a:rPr lang="fr-FR" sz="2100" dirty="0">
                <a:solidFill>
                  <a:srgbClr val="002060"/>
                </a:solidFill>
                <a:latin typeface="Calibri" panose="020F0502020204030204" pitchFamily="34" charset="0"/>
                <a:cs typeface="Times New Roman" panose="02020603050405020304" pitchFamily="18" charset="0"/>
              </a:rPr>
              <a:t>, réseaux sociaux, etc.) notamment pour les personnes avec des difficultés relationnelles ou qui sont éloignées géographiquement.</a:t>
            </a:r>
          </a:p>
          <a:p>
            <a:pPr marL="342900" lvl="1" indent="-342900">
              <a:lnSpc>
                <a:spcPct val="150000"/>
              </a:lnSpc>
              <a:buFont typeface="+mj-lt"/>
              <a:buAutoNum type="arabicPeriod"/>
            </a:pPr>
            <a:r>
              <a:rPr lang="fr-FR" sz="2100" dirty="0">
                <a:solidFill>
                  <a:srgbClr val="002060"/>
                </a:solidFill>
                <a:latin typeface="Calibri" panose="020F0502020204030204" pitchFamily="34" charset="0"/>
                <a:cs typeface="Times New Roman" panose="02020603050405020304" pitchFamily="18" charset="0"/>
              </a:rPr>
              <a:t>Organiser et ou développer </a:t>
            </a:r>
            <a:r>
              <a:rPr lang="fr-FR" sz="2100" dirty="0">
                <a:solidFill>
                  <a:schemeClr val="accent2">
                    <a:lumMod val="75000"/>
                  </a:schemeClr>
                </a:solidFill>
                <a:latin typeface="Calibri" panose="020F0502020204030204" pitchFamily="34" charset="0"/>
                <a:cs typeface="Times New Roman" panose="02020603050405020304" pitchFamily="18" charset="0"/>
              </a:rPr>
              <a:t>les formations des adhérents sur la vie associative en GEM</a:t>
            </a:r>
            <a:r>
              <a:rPr lang="fr-FR" sz="2100" dirty="0">
                <a:solidFill>
                  <a:srgbClr val="002060"/>
                </a:solidFill>
                <a:latin typeface="Calibri" panose="020F0502020204030204" pitchFamily="34" charset="0"/>
                <a:cs typeface="Times New Roman" panose="02020603050405020304" pitchFamily="18" charset="0"/>
              </a:rPr>
              <a:t>. Donner au GEM les moyens financiers pour financer ces formations. </a:t>
            </a:r>
          </a:p>
          <a:p>
            <a:pPr marL="342900" lvl="1" indent="-342900">
              <a:buFont typeface="+mj-lt"/>
              <a:buAutoNum type="arabicPeriod"/>
            </a:pPr>
            <a:endParaRPr lang="fr-FR" sz="1800" dirty="0">
              <a:solidFill>
                <a:srgbClr val="002060"/>
              </a:solidFill>
              <a:latin typeface="Calibri" panose="020F0502020204030204" pitchFamily="34" charset="0"/>
              <a:cs typeface="Times New Roman" panose="02020603050405020304" pitchFamily="18" charset="0"/>
            </a:endParaRPr>
          </a:p>
          <a:p>
            <a:pPr marL="342900" lvl="1" indent="-342900">
              <a:buFont typeface="+mj-lt"/>
              <a:buAutoNum type="arabicPeriod"/>
            </a:pPr>
            <a:endParaRPr lang="fr-FR" sz="1800" dirty="0">
              <a:solidFill>
                <a:srgbClr val="002060"/>
              </a:solidFill>
              <a:latin typeface="Calibri" panose="020F0502020204030204" pitchFamily="34" charset="0"/>
              <a:cs typeface="Times New Roman" panose="02020603050405020304" pitchFamily="18" charset="0"/>
            </a:endParaRPr>
          </a:p>
          <a:p>
            <a:pPr lvl="1"/>
            <a:endParaRPr lang="fr-FR" sz="1100" dirty="0">
              <a:latin typeface="Calibri" panose="020F0502020204030204" pitchFamily="34" charset="0"/>
              <a:ea typeface="Calibri" panose="020F0502020204030204" pitchFamily="34" charset="0"/>
              <a:cs typeface="Times New Roman" panose="02020603050405020304" pitchFamily="18" charset="0"/>
            </a:endParaRPr>
          </a:p>
          <a:p>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p>
        </p:txBody>
      </p:sp>
      <p:pic>
        <p:nvPicPr>
          <p:cNvPr id="7" name="Picture 4" descr="Des mains se tenant par les poignets et qui sont liées pour former un cercle">
            <a:extLst>
              <a:ext uri="{FF2B5EF4-FFF2-40B4-BE49-F238E27FC236}">
                <a16:creationId xmlns:a16="http://schemas.microsoft.com/office/drawing/2014/main" id="{E0DB916E-A3CF-4E57-7141-57424FD2D6CA}"/>
              </a:ext>
            </a:extLst>
          </p:cNvPr>
          <p:cNvPicPr>
            <a:picLocks noChangeAspect="1"/>
          </p:cNvPicPr>
          <p:nvPr/>
        </p:nvPicPr>
        <p:blipFill rotWithShape="1">
          <a:blip r:embed="rId2"/>
          <a:srcRect l="21158" r="30248" b="-1"/>
          <a:stretch/>
        </p:blipFill>
        <p:spPr>
          <a:xfrm>
            <a:off x="7628708" y="10"/>
            <a:ext cx="4563291" cy="6857990"/>
          </a:xfrm>
          <a:prstGeom prst="rect">
            <a:avLst/>
          </a:prstGeom>
          <a:effectLst/>
        </p:spPr>
      </p:pic>
    </p:spTree>
    <p:extLst>
      <p:ext uri="{BB962C8B-B14F-4D97-AF65-F5344CB8AC3E}">
        <p14:creationId xmlns:p14="http://schemas.microsoft.com/office/powerpoint/2010/main" val="292461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CA3BC-108C-C8DE-4C17-0E4E3A20607B}"/>
              </a:ext>
            </a:extLst>
          </p:cNvPr>
          <p:cNvSpPr>
            <a:spLocks noGrp="1"/>
          </p:cNvSpPr>
          <p:nvPr>
            <p:ph type="title"/>
          </p:nvPr>
        </p:nvSpPr>
        <p:spPr>
          <a:xfrm>
            <a:off x="341378" y="354806"/>
            <a:ext cx="6707122" cy="969169"/>
          </a:xfrm>
        </p:spPr>
        <p:txBody>
          <a:bodyPr>
            <a:normAutofit/>
          </a:bodyPr>
          <a:lstStyle/>
          <a:p>
            <a:r>
              <a:rPr lang="fr-FR" sz="2800" dirty="0"/>
              <a:t>Les GEM sont une application de la démocratie participative</a:t>
            </a:r>
          </a:p>
        </p:txBody>
      </p:sp>
      <p:sp>
        <p:nvSpPr>
          <p:cNvPr id="3" name="Espace réservé du contenu 2">
            <a:extLst>
              <a:ext uri="{FF2B5EF4-FFF2-40B4-BE49-F238E27FC236}">
                <a16:creationId xmlns:a16="http://schemas.microsoft.com/office/drawing/2014/main" id="{337349D8-B45C-DED1-52A6-B5D0289812C4}"/>
              </a:ext>
            </a:extLst>
          </p:cNvPr>
          <p:cNvSpPr>
            <a:spLocks noGrp="1"/>
          </p:cNvSpPr>
          <p:nvPr>
            <p:ph idx="1"/>
          </p:nvPr>
        </p:nvSpPr>
        <p:spPr>
          <a:xfrm>
            <a:off x="409302" y="1532709"/>
            <a:ext cx="7027817" cy="4784748"/>
          </a:xfrm>
        </p:spPr>
        <p:txBody>
          <a:bodyPr>
            <a:normAutofit/>
          </a:bodyPr>
          <a:lstStyle/>
          <a:p>
            <a:pPr marL="0" lvl="1"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Pour soutenir le pouvoir d’agir des adhérents dans le fonctionnement du GEM, les participants aux groupes de travail ont proposé de:</a:t>
            </a:r>
          </a:p>
          <a:p>
            <a:pPr marL="342900" lvl="1" indent="-342900">
              <a:lnSpc>
                <a:spcPct val="150000"/>
              </a:lnSpc>
              <a:buFont typeface="+mj-lt"/>
              <a:buAutoNum type="arabicPeriod" startAt="4"/>
            </a:pPr>
            <a:r>
              <a:rPr lang="fr-FR" sz="1800" dirty="0">
                <a:solidFill>
                  <a:schemeClr val="accent1">
                    <a:lumMod val="50000"/>
                  </a:schemeClr>
                </a:solidFill>
                <a:latin typeface="Calibri" panose="020F0502020204030204" pitchFamily="34" charset="0"/>
                <a:cs typeface="Times New Roman" panose="02020603050405020304" pitchFamily="18" charset="0"/>
              </a:rPr>
              <a:t>Soutenir</a:t>
            </a:r>
            <a:r>
              <a:rPr lang="fr-FR" sz="1800" dirty="0">
                <a:solidFill>
                  <a:schemeClr val="accent2">
                    <a:lumMod val="75000"/>
                  </a:schemeClr>
                </a:solidFill>
                <a:latin typeface="Calibri" panose="020F0502020204030204" pitchFamily="34" charset="0"/>
                <a:cs typeface="Times New Roman" panose="02020603050405020304" pitchFamily="18" charset="0"/>
              </a:rPr>
              <a:t> le travail en collégialité des administrateurs </a:t>
            </a:r>
            <a:r>
              <a:rPr lang="fr-FR" sz="1800" dirty="0">
                <a:solidFill>
                  <a:srgbClr val="002060"/>
                </a:solidFill>
                <a:latin typeface="Calibri" panose="020F0502020204030204" pitchFamily="34" charset="0"/>
                <a:cs typeface="Times New Roman" panose="02020603050405020304" pitchFamily="18" charset="0"/>
              </a:rPr>
              <a:t>de GEM en prévoyant des supports complémentaires quand cette collégialité est difficile.</a:t>
            </a:r>
          </a:p>
          <a:p>
            <a:pPr marL="342900" lvl="1" indent="-342900">
              <a:lnSpc>
                <a:spcPct val="150000"/>
              </a:lnSpc>
              <a:buFont typeface="+mj-lt"/>
              <a:buAutoNum type="arabicPeriod" startAt="4"/>
            </a:pPr>
            <a:r>
              <a:rPr lang="fr-FR" sz="1800" dirty="0">
                <a:solidFill>
                  <a:schemeClr val="accent1">
                    <a:lumMod val="50000"/>
                  </a:schemeClr>
                </a:solidFill>
                <a:latin typeface="Calibri" panose="020F0502020204030204" pitchFamily="34" charset="0"/>
                <a:cs typeface="Times New Roman" panose="02020603050405020304" pitchFamily="18" charset="0"/>
              </a:rPr>
              <a:t>Mettre en place </a:t>
            </a:r>
            <a:r>
              <a:rPr lang="fr-FR" sz="1800" dirty="0">
                <a:solidFill>
                  <a:schemeClr val="accent2">
                    <a:lumMod val="75000"/>
                  </a:schemeClr>
                </a:solidFill>
                <a:latin typeface="Calibri" panose="020F0502020204030204" pitchFamily="34" charset="0"/>
                <a:cs typeface="Times New Roman" panose="02020603050405020304" pitchFamily="18" charset="0"/>
              </a:rPr>
              <a:t>des formations de pair-aidance et d’entraide mutuelle</a:t>
            </a:r>
            <a:r>
              <a:rPr lang="fr-FR" sz="1800" dirty="0">
                <a:solidFill>
                  <a:srgbClr val="002060"/>
                </a:solidFill>
                <a:latin typeface="Calibri" panose="020F0502020204030204" pitchFamily="34" charset="0"/>
                <a:cs typeface="Times New Roman" panose="02020603050405020304" pitchFamily="18" charset="0"/>
              </a:rPr>
              <a:t> pouvant ainsi être associées à d’autres formations (Premiers Secours en Santé Mentale, médiateurs de santé pairs, etc.).</a:t>
            </a:r>
          </a:p>
          <a:p>
            <a:pPr marL="342900" lvl="1" indent="-342900">
              <a:lnSpc>
                <a:spcPct val="150000"/>
              </a:lnSpc>
              <a:buFont typeface="+mj-lt"/>
              <a:buAutoNum type="arabicPeriod" startAt="4"/>
            </a:pPr>
            <a:r>
              <a:rPr lang="fr-FR" sz="1800" dirty="0">
                <a:solidFill>
                  <a:srgbClr val="002060"/>
                </a:solidFill>
                <a:latin typeface="Calibri" panose="020F0502020204030204" pitchFamily="34" charset="0"/>
                <a:cs typeface="Times New Roman" panose="02020603050405020304" pitchFamily="18" charset="0"/>
              </a:rPr>
              <a:t>Mettre en place des </a:t>
            </a:r>
            <a:r>
              <a:rPr lang="fr-FR" sz="1800" dirty="0">
                <a:solidFill>
                  <a:schemeClr val="accent2">
                    <a:lumMod val="75000"/>
                  </a:schemeClr>
                </a:solidFill>
                <a:latin typeface="Calibri" panose="020F0502020204030204" pitchFamily="34" charset="0"/>
                <a:cs typeface="Times New Roman" panose="02020603050405020304" pitchFamily="18" charset="0"/>
              </a:rPr>
              <a:t>recherches participatives réalisées </a:t>
            </a:r>
            <a:r>
              <a:rPr lang="fr-FR" sz="1800" dirty="0">
                <a:solidFill>
                  <a:srgbClr val="002060"/>
                </a:solidFill>
                <a:latin typeface="Calibri" panose="020F0502020204030204" pitchFamily="34" charset="0"/>
                <a:cs typeface="Times New Roman" panose="02020603050405020304" pitchFamily="18" charset="0"/>
              </a:rPr>
              <a:t>avec les adhérents, salariés, partenaires et des chercheurs pour tirer des leçons de cette expérience de démocratie participative.</a:t>
            </a:r>
          </a:p>
          <a:p>
            <a:pPr lvl="1"/>
            <a:endParaRPr lang="fr-FR" sz="1100" dirty="0">
              <a:latin typeface="Calibri" panose="020F0502020204030204" pitchFamily="34" charset="0"/>
              <a:ea typeface="Calibri" panose="020F0502020204030204" pitchFamily="34" charset="0"/>
              <a:cs typeface="Times New Roman" panose="02020603050405020304" pitchFamily="18" charset="0"/>
            </a:endParaRPr>
          </a:p>
          <a:p>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100" dirty="0"/>
          </a:p>
        </p:txBody>
      </p:sp>
      <p:pic>
        <p:nvPicPr>
          <p:cNvPr id="7" name="Picture 4" descr="Des mains se tenant par les poignets et qui sont liées pour former un cercle">
            <a:extLst>
              <a:ext uri="{FF2B5EF4-FFF2-40B4-BE49-F238E27FC236}">
                <a16:creationId xmlns:a16="http://schemas.microsoft.com/office/drawing/2014/main" id="{E0DB916E-A3CF-4E57-7141-57424FD2D6CA}"/>
              </a:ext>
            </a:extLst>
          </p:cNvPr>
          <p:cNvPicPr>
            <a:picLocks noChangeAspect="1"/>
          </p:cNvPicPr>
          <p:nvPr/>
        </p:nvPicPr>
        <p:blipFill rotWithShape="1">
          <a:blip r:embed="rId2"/>
          <a:srcRect l="21158" r="30248" b="-1"/>
          <a:stretch/>
        </p:blipFill>
        <p:spPr>
          <a:xfrm>
            <a:off x="7628708" y="10"/>
            <a:ext cx="4563291" cy="6857990"/>
          </a:xfrm>
          <a:prstGeom prst="rect">
            <a:avLst/>
          </a:prstGeom>
          <a:effectLst/>
        </p:spPr>
      </p:pic>
    </p:spTree>
    <p:extLst>
      <p:ext uri="{BB962C8B-B14F-4D97-AF65-F5344CB8AC3E}">
        <p14:creationId xmlns:p14="http://schemas.microsoft.com/office/powerpoint/2010/main" val="393640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676" name="Rectangle 27675">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09188E-284D-A2F2-E3A0-A0E291DEF053}"/>
              </a:ext>
            </a:extLst>
          </p:cNvPr>
          <p:cNvSpPr>
            <a:spLocks noGrp="1"/>
          </p:cNvSpPr>
          <p:nvPr>
            <p:ph type="title"/>
          </p:nvPr>
        </p:nvSpPr>
        <p:spPr>
          <a:xfrm>
            <a:off x="5854994" y="1301551"/>
            <a:ext cx="6119912" cy="2076333"/>
          </a:xfrm>
          <a:prstGeom prst="ellipse">
            <a:avLst/>
          </a:prstGeom>
        </p:spPr>
        <p:txBody>
          <a:bodyPr vert="horz" lIns="91440" tIns="45720" rIns="91440" bIns="45720" rtlCol="0" anchor="t">
            <a:noAutofit/>
          </a:bodyPr>
          <a:lstStyle/>
          <a:p>
            <a:r>
              <a:rPr lang="en-US" sz="6000" kern="1200" dirty="0" err="1">
                <a:solidFill>
                  <a:schemeClr val="bg1"/>
                </a:solidFill>
                <a:latin typeface="+mj-lt"/>
                <a:ea typeface="+mj-ea"/>
                <a:cs typeface="+mj-cs"/>
              </a:rPr>
              <a:t>Reconnaître</a:t>
            </a:r>
            <a:r>
              <a:rPr lang="en-US" sz="6000" kern="1200" dirty="0">
                <a:solidFill>
                  <a:schemeClr val="bg1"/>
                </a:solidFill>
                <a:latin typeface="+mj-lt"/>
                <a:ea typeface="+mj-ea"/>
                <a:cs typeface="+mj-cs"/>
              </a:rPr>
              <a:t>, </a:t>
            </a:r>
            <a:r>
              <a:rPr lang="en-US" sz="6000" kern="1200" dirty="0" err="1">
                <a:solidFill>
                  <a:schemeClr val="bg1"/>
                </a:solidFill>
                <a:latin typeface="+mj-lt"/>
                <a:ea typeface="+mj-ea"/>
                <a:cs typeface="+mj-cs"/>
              </a:rPr>
              <a:t>valoriser</a:t>
            </a:r>
            <a:r>
              <a:rPr lang="en-US" sz="6000" kern="1200" dirty="0">
                <a:solidFill>
                  <a:schemeClr val="bg1"/>
                </a:solidFill>
                <a:latin typeface="+mj-lt"/>
                <a:ea typeface="+mj-ea"/>
                <a:cs typeface="+mj-cs"/>
              </a:rPr>
              <a:t> et </a:t>
            </a:r>
            <a:r>
              <a:rPr lang="en-US" sz="6000" kern="1200" dirty="0" err="1">
                <a:solidFill>
                  <a:schemeClr val="bg1"/>
                </a:solidFill>
                <a:latin typeface="+mj-lt"/>
                <a:ea typeface="+mj-ea"/>
                <a:cs typeface="+mj-cs"/>
              </a:rPr>
              <a:t>soutenir</a:t>
            </a:r>
            <a:r>
              <a:rPr lang="en-US" sz="6000" kern="1200" dirty="0">
                <a:solidFill>
                  <a:schemeClr val="bg1"/>
                </a:solidFill>
                <a:latin typeface="+mj-lt"/>
                <a:ea typeface="+mj-ea"/>
                <a:cs typeface="+mj-cs"/>
              </a:rPr>
              <a:t> le travail des </a:t>
            </a:r>
            <a:r>
              <a:rPr lang="en-US" sz="6000" kern="1200" dirty="0" err="1">
                <a:solidFill>
                  <a:schemeClr val="bg1"/>
                </a:solidFill>
                <a:latin typeface="+mj-lt"/>
                <a:ea typeface="+mj-ea"/>
                <a:cs typeface="+mj-cs"/>
              </a:rPr>
              <a:t>salariés</a:t>
            </a:r>
            <a:endParaRPr lang="en-US" sz="6000" kern="1200" dirty="0">
              <a:solidFill>
                <a:schemeClr val="bg1"/>
              </a:solidFill>
              <a:latin typeface="+mj-lt"/>
              <a:ea typeface="+mj-ea"/>
              <a:cs typeface="+mj-cs"/>
            </a:endParaRPr>
          </a:p>
        </p:txBody>
      </p:sp>
      <p:sp>
        <p:nvSpPr>
          <p:cNvPr id="27678" name="Freeform: Shape 27677">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80" name="Freeform: Shape 27679">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650" name="Picture 2" descr="Stickers acrobate fil jongleur balles - Color-stickers">
            <a:extLst>
              <a:ext uri="{FF2B5EF4-FFF2-40B4-BE49-F238E27FC236}">
                <a16:creationId xmlns:a16="http://schemas.microsoft.com/office/drawing/2014/main" id="{19DCD6B7-FBD0-5D99-6BF5-788069BE91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40" y="1216833"/>
            <a:ext cx="3989460" cy="3776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5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Stickers acrobate fil jongleur balles - Color-stickers">
            <a:extLst>
              <a:ext uri="{FF2B5EF4-FFF2-40B4-BE49-F238E27FC236}">
                <a16:creationId xmlns:a16="http://schemas.microsoft.com/office/drawing/2014/main" id="{2634627E-0D10-0EE6-AFA1-B9C020EDF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1" r="12752"/>
          <a:stretch/>
        </p:blipFill>
        <p:spPr bwMode="auto">
          <a:xfrm>
            <a:off x="761364" y="1288023"/>
            <a:ext cx="3113280" cy="4281953"/>
          </a:xfrm>
          <a:prstGeom prst="rect">
            <a:avLst/>
          </a:prstGeom>
          <a:effectLst/>
          <a:extLst>
            <a:ext uri="{909E8E84-426E-40DD-AFC4-6F175D3DCCD1}">
              <a14:hiddenFill xmlns:a14="http://schemas.microsoft.com/office/drawing/2010/main">
                <a:solidFill>
                  <a:srgbClr val="FFFFFF"/>
                </a:solidFill>
              </a14:hiddenFill>
            </a:ext>
          </a:extLst>
        </p:spPr>
      </p:pic>
      <p:sp>
        <p:nvSpPr>
          <p:cNvPr id="20" name="Titre 1">
            <a:extLst>
              <a:ext uri="{FF2B5EF4-FFF2-40B4-BE49-F238E27FC236}">
                <a16:creationId xmlns:a16="http://schemas.microsoft.com/office/drawing/2014/main" id="{B1BE224E-3575-741E-747C-59FDC6CEDB94}"/>
              </a:ext>
            </a:extLst>
          </p:cNvPr>
          <p:cNvSpPr txBox="1">
            <a:spLocks/>
          </p:cNvSpPr>
          <p:nvPr/>
        </p:nvSpPr>
        <p:spPr>
          <a:xfrm>
            <a:off x="4995419" y="216848"/>
            <a:ext cx="7027816" cy="969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t>Les multiples fonctions des salariés des GEM  </a:t>
            </a:r>
          </a:p>
        </p:txBody>
      </p:sp>
      <p:sp>
        <p:nvSpPr>
          <p:cNvPr id="21" name="ZoneTexte 20">
            <a:extLst>
              <a:ext uri="{FF2B5EF4-FFF2-40B4-BE49-F238E27FC236}">
                <a16:creationId xmlns:a16="http://schemas.microsoft.com/office/drawing/2014/main" id="{43E6852D-DC8E-6D37-60E7-DC1381ED7029}"/>
              </a:ext>
            </a:extLst>
          </p:cNvPr>
          <p:cNvSpPr txBox="1"/>
          <p:nvPr/>
        </p:nvSpPr>
        <p:spPr>
          <a:xfrm>
            <a:off x="4995419" y="1288023"/>
            <a:ext cx="6777375" cy="4775410"/>
          </a:xfrm>
          <a:prstGeom prst="rect">
            <a:avLst/>
          </a:prstGeom>
          <a:noFill/>
        </p:spPr>
        <p:txBody>
          <a:bodyPr wrap="square">
            <a:spAutoFit/>
          </a:bodyPr>
          <a:lstStyle/>
          <a:p>
            <a:pPr>
              <a:lnSpc>
                <a:spcPct val="160000"/>
              </a:lnSpc>
            </a:pPr>
            <a:r>
              <a:rPr lang="fr-FR" sz="1600" dirty="0">
                <a:ea typeface="Calibri" panose="020F0502020204030204" pitchFamily="34" charset="0"/>
                <a:cs typeface="Times New Roman" panose="02020603050405020304" pitchFamily="18" charset="0"/>
              </a:rPr>
              <a:t>Les salariés des GEM ont à la fois des missions d’« animateur » et. de « coordinateur ».  Ils peuvent avoir aussi d’autres </a:t>
            </a:r>
            <a:r>
              <a:rPr lang="fr-FR" sz="1600" dirty="0">
                <a:effectLst/>
                <a:ea typeface="Calibri" panose="020F0502020204030204" pitchFamily="34" charset="0"/>
                <a:cs typeface="Times New Roman" panose="02020603050405020304" pitchFamily="18" charset="0"/>
              </a:rPr>
              <a:t>tâches qui ne sont pas dans le cahier des charges. </a:t>
            </a:r>
            <a:r>
              <a:rPr lang="fr-FR" sz="1600" dirty="0">
                <a:ea typeface="Calibri" panose="020F0502020204030204" pitchFamily="34" charset="0"/>
                <a:cs typeface="Times New Roman" panose="02020603050405020304" pitchFamily="18" charset="0"/>
              </a:rPr>
              <a:t>Les salariés doivent s’adapter </a:t>
            </a:r>
            <a:r>
              <a:rPr lang="fr-FR" sz="1600" dirty="0">
                <a:effectLst/>
                <a:ea typeface="Calibri" panose="020F0502020204030204" pitchFamily="34" charset="0"/>
                <a:cs typeface="Times New Roman" panose="02020603050405020304" pitchFamily="18" charset="0"/>
              </a:rPr>
              <a:t>à chaque personne, adhérents ou partenaires, à chaque moment de vie du GEM </a:t>
            </a:r>
            <a:r>
              <a:rPr lang="fr-FR" sz="1600" dirty="0">
                <a:ea typeface="Calibri" panose="020F0502020204030204" pitchFamily="34" charset="0"/>
                <a:cs typeface="Times New Roman" panose="02020603050405020304" pitchFamily="18" charset="0"/>
              </a:rPr>
              <a:t> et</a:t>
            </a:r>
            <a:r>
              <a:rPr lang="fr-FR" sz="1600" dirty="0">
                <a:effectLst/>
                <a:ea typeface="Calibri" panose="020F0502020204030204" pitchFamily="34" charset="0"/>
                <a:cs typeface="Times New Roman" panose="02020603050405020304" pitchFamily="18" charset="0"/>
              </a:rPr>
              <a:t> «  </a:t>
            </a:r>
            <a:r>
              <a:rPr lang="fr-FR" sz="1600" i="1" dirty="0">
                <a:ea typeface="Calibri" panose="020F0502020204030204" pitchFamily="34" charset="0"/>
                <a:cs typeface="Times New Roman" panose="02020603050405020304" pitchFamily="18" charset="0"/>
              </a:rPr>
              <a:t>i</a:t>
            </a:r>
            <a:r>
              <a:rPr lang="fr-FR" sz="1600" i="1" dirty="0">
                <a:effectLst/>
                <a:ea typeface="Calibri" panose="020F0502020204030204" pitchFamily="34" charset="0"/>
                <a:cs typeface="Times New Roman" panose="02020603050405020304" pitchFamily="18" charset="0"/>
              </a:rPr>
              <a:t>l faut être à toutes les places». (salariée)</a:t>
            </a:r>
            <a:endParaRPr lang="fr-FR" sz="1600" i="1" dirty="0">
              <a:ea typeface="Calibri" panose="020F0502020204030204" pitchFamily="34" charset="0"/>
              <a:cs typeface="Times New Roman" panose="02020603050405020304" pitchFamily="18" charset="0"/>
            </a:endParaRPr>
          </a:p>
          <a:p>
            <a:pPr>
              <a:lnSpc>
                <a:spcPct val="160000"/>
              </a:lnSpc>
            </a:pPr>
            <a:r>
              <a:rPr lang="fr-FR" sz="1600" dirty="0">
                <a:ea typeface="Calibri" panose="020F0502020204030204" pitchFamily="34" charset="0"/>
                <a:cs typeface="Times New Roman" panose="02020603050405020304" pitchFamily="18" charset="0"/>
              </a:rPr>
              <a:t>Les tâches sont nombreuses et demandent des capacités différentes. Cette situation est problématique, surtout lorsqu’il n’y a qu’un seul salarié : </a:t>
            </a:r>
            <a:r>
              <a:rPr lang="fr-FR" sz="1600" i="1" dirty="0">
                <a:ea typeface="Calibri" panose="020F0502020204030204" pitchFamily="34" charset="0"/>
                <a:cs typeface="Times New Roman" panose="02020603050405020304" pitchFamily="18" charset="0"/>
              </a:rPr>
              <a:t>« Deux salariées, c’est un </a:t>
            </a:r>
            <a:r>
              <a:rPr lang="fr-FR" sz="1600" i="1" dirty="0">
                <a:effectLst/>
                <a:ea typeface="Times New Roman" panose="02020603050405020304" pitchFamily="18" charset="0"/>
              </a:rPr>
              <a:t>bon fonctionnement. Elles se répartissent le travail. Elles se complètent» (parrain) </a:t>
            </a:r>
            <a:r>
              <a:rPr lang="fr-FR" sz="1600" i="1" dirty="0">
                <a:ea typeface="Times New Roman" panose="02020603050405020304" pitchFamily="18" charset="0"/>
              </a:rPr>
              <a:t>. « On choisit à qui s’adresser. Et elles peuvent échanger leurs points de vue, c’est mieux pour le GEM. » (adhérent)</a:t>
            </a:r>
            <a:endParaRPr lang="fr-FR" sz="1600" dirty="0">
              <a:ea typeface="Calibri" panose="020F0502020204030204" pitchFamily="34" charset="0"/>
              <a:cs typeface="Times New Roman" panose="02020603050405020304" pitchFamily="18" charset="0"/>
            </a:endParaRPr>
          </a:p>
          <a:p>
            <a:pPr marL="0" indent="0">
              <a:lnSpc>
                <a:spcPct val="160000"/>
              </a:lnSpc>
              <a:buNone/>
            </a:pPr>
            <a:r>
              <a:rPr lang="fr-FR" sz="1600" dirty="0">
                <a:ea typeface="Calibri" panose="020F0502020204030204" pitchFamily="34" charset="0"/>
                <a:cs typeface="Times New Roman" panose="02020603050405020304" pitchFamily="18" charset="0"/>
              </a:rPr>
              <a:t>Les salariés isolés sont aidés quand ils peuvent rencontrer des salariés d’autres GEM. Par exemple dans des groupes d’analyse de pratiques.</a:t>
            </a:r>
          </a:p>
        </p:txBody>
      </p:sp>
    </p:spTree>
    <p:extLst>
      <p:ext uri="{BB962C8B-B14F-4D97-AF65-F5344CB8AC3E}">
        <p14:creationId xmlns:p14="http://schemas.microsoft.com/office/powerpoint/2010/main" val="204364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Stickers acrobate fil jongleur balles - Color-stickers">
            <a:extLst>
              <a:ext uri="{FF2B5EF4-FFF2-40B4-BE49-F238E27FC236}">
                <a16:creationId xmlns:a16="http://schemas.microsoft.com/office/drawing/2014/main" id="{2634627E-0D10-0EE6-AFA1-B9C020EDF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1" r="12752"/>
          <a:stretch/>
        </p:blipFill>
        <p:spPr bwMode="auto">
          <a:xfrm>
            <a:off x="761364" y="1288023"/>
            <a:ext cx="3113280" cy="4281953"/>
          </a:xfrm>
          <a:prstGeom prst="rect">
            <a:avLst/>
          </a:prstGeom>
          <a:effectLst/>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08F77590-A7F2-7D86-F808-F87EC8EA2A11}"/>
              </a:ext>
            </a:extLst>
          </p:cNvPr>
          <p:cNvSpPr txBox="1"/>
          <p:nvPr/>
        </p:nvSpPr>
        <p:spPr>
          <a:xfrm>
            <a:off x="5120640" y="1326143"/>
            <a:ext cx="6777375" cy="4972451"/>
          </a:xfrm>
          <a:prstGeom prst="rect">
            <a:avLst/>
          </a:prstGeom>
          <a:noFill/>
        </p:spPr>
        <p:txBody>
          <a:bodyPr wrap="square">
            <a:spAutoFit/>
          </a:bodyPr>
          <a:lstStyle/>
          <a:p>
            <a:pPr>
              <a:lnSpc>
                <a:spcPct val="160000"/>
              </a:lnSpc>
            </a:pPr>
            <a:r>
              <a:rPr lang="fr-FR" sz="1600" i="1" dirty="0">
                <a:effectLst/>
                <a:latin typeface="Calibri" panose="020F0502020204030204" pitchFamily="34" charset="0"/>
                <a:ea typeface="Calibri" panose="020F0502020204030204" pitchFamily="34" charset="0"/>
                <a:cs typeface="Times New Roman" panose="02020603050405020304" pitchFamily="18" charset="0"/>
              </a:rPr>
              <a:t>« J’ai quand même l’impression que ce métier d’animateur dans les GEM, c’est un métier à part, il y a quand même quelque chose de spécifique, le fait de « faire avec », le fait d’être dans une position d’égal à égal, et çà </a:t>
            </a:r>
            <a:r>
              <a:rPr lang="fr-FR" sz="1600" b="1" i="1" dirty="0">
                <a:effectLst/>
                <a:latin typeface="Calibri" panose="020F0502020204030204" pitchFamily="34" charset="0"/>
                <a:ea typeface="Calibri" panose="020F0502020204030204" pitchFamily="34" charset="0"/>
                <a:cs typeface="Times New Roman" panose="02020603050405020304" pitchFamily="18" charset="0"/>
              </a:rPr>
              <a:t>c’est une affaire de posture, de positionnement qui ne sont pas définis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(salariée)</a:t>
            </a:r>
          </a:p>
          <a:p>
            <a:pPr algn="just">
              <a:lnSpc>
                <a:spcPct val="150000"/>
              </a:lnSpc>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différents acteurs des GEM sont d’accord pour « </a:t>
            </a:r>
            <a:r>
              <a:rPr lang="fr-FR" sz="1600" b="1" i="1" dirty="0">
                <a:effectLst/>
                <a:latin typeface="Calibri" panose="020F0502020204030204" pitchFamily="34" charset="0"/>
                <a:ea typeface="Calibri" panose="020F0502020204030204" pitchFamily="34" charset="0"/>
                <a:cs typeface="Times New Roman" panose="02020603050405020304" pitchFamily="18" charset="0"/>
              </a:rPr>
              <a:t>professionnaliser </a:t>
            </a:r>
            <a:r>
              <a:rPr lang="fr-FR" sz="1600" dirty="0">
                <a:effectLst/>
                <a:latin typeface="Calibri" panose="020F0502020204030204" pitchFamily="34" charset="0"/>
                <a:ea typeface="Calibri" panose="020F0502020204030204" pitchFamily="34" charset="0"/>
                <a:cs typeface="Times New Roman" panose="02020603050405020304" pitchFamily="18" charset="0"/>
              </a:rPr>
              <a:t>» les postes de salariés de GEM. </a:t>
            </a:r>
            <a:r>
              <a:rPr lang="fr-FR" sz="1600" dirty="0">
                <a:latin typeface="Calibri" panose="020F0502020204030204" pitchFamily="34" charset="0"/>
                <a:ea typeface="Calibri" panose="020F0502020204030204" pitchFamily="34" charset="0"/>
                <a:cs typeface="Times New Roman" panose="02020603050405020304" pitchFamily="18" charset="0"/>
              </a:rPr>
              <a:t>C</a:t>
            </a:r>
            <a:r>
              <a:rPr lang="fr-FR" sz="1600" dirty="0">
                <a:effectLst/>
                <a:latin typeface="Calibri" panose="020F0502020204030204" pitchFamily="34" charset="0"/>
                <a:ea typeface="Calibri" panose="020F0502020204030204" pitchFamily="34" charset="0"/>
                <a:cs typeface="Times New Roman" panose="02020603050405020304" pitchFamily="18" charset="0"/>
              </a:rPr>
              <a:t>’est-à-dire :</a:t>
            </a:r>
          </a:p>
          <a:p>
            <a:pPr marL="285750" indent="-285750" algn="just">
              <a:lnSpc>
                <a:spcPct val="150000"/>
              </a:lnSpc>
              <a:buFont typeface="Arial" panose="020B060402020202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D</a:t>
            </a:r>
            <a:r>
              <a:rPr lang="fr-FR" sz="1600" dirty="0">
                <a:effectLst/>
                <a:latin typeface="Calibri" panose="020F0502020204030204" pitchFamily="34" charset="0"/>
                <a:ea typeface="Calibri" panose="020F0502020204030204" pitchFamily="34" charset="0"/>
                <a:cs typeface="Times New Roman" panose="02020603050405020304" pitchFamily="18" charset="0"/>
              </a:rPr>
              <a:t>éterminer les compétences nécessaires pour être salarié dans un GEM</a:t>
            </a:r>
          </a:p>
          <a:p>
            <a:pPr marL="285750" indent="-285750" algn="just">
              <a:lnSpc>
                <a:spcPct val="150000"/>
              </a:lnSpc>
              <a:buFont typeface="Arial" panose="020B060402020202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Mieux définir</a:t>
            </a:r>
            <a:r>
              <a:rPr lang="fr-FR" sz="1600" dirty="0">
                <a:effectLst/>
                <a:latin typeface="Calibri" panose="020F0502020204030204" pitchFamily="34" charset="0"/>
                <a:ea typeface="Calibri" panose="020F0502020204030204" pitchFamily="34" charset="0"/>
                <a:cs typeface="Times New Roman" panose="02020603050405020304" pitchFamily="18" charset="0"/>
              </a:rPr>
              <a:t> le cadre de travail : préciser la place et le rôle de chacun.</a:t>
            </a:r>
          </a:p>
          <a:p>
            <a:pPr marL="285750" indent="-285750" algn="just">
              <a:lnSpc>
                <a:spcPct val="150000"/>
              </a:lnSpc>
              <a:buFont typeface="Arial" panose="020B060402020202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Préciser </a:t>
            </a:r>
            <a:r>
              <a:rPr lang="fr-FR" sz="1600" dirty="0">
                <a:effectLst/>
                <a:latin typeface="Calibri" panose="020F0502020204030204" pitchFamily="34" charset="0"/>
                <a:ea typeface="Calibri" panose="020F0502020204030204" pitchFamily="34" charset="0"/>
                <a:cs typeface="Times New Roman" panose="02020603050405020304" pitchFamily="18" charset="0"/>
              </a:rPr>
              <a:t>les tâches particulières des salariés, et </a:t>
            </a:r>
          </a:p>
          <a:p>
            <a:pPr marL="285750" indent="-285750" algn="just">
              <a:lnSpc>
                <a:spcPct val="150000"/>
              </a:lnSpc>
              <a:buFont typeface="Arial" panose="020B060402020202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Déterminer </a:t>
            </a:r>
            <a:r>
              <a:rPr lang="fr-FR" sz="1600" dirty="0">
                <a:effectLst/>
                <a:latin typeface="Calibri" panose="020F0502020204030204" pitchFamily="34" charset="0"/>
                <a:ea typeface="Calibri" panose="020F0502020204030204" pitchFamily="34" charset="0"/>
                <a:cs typeface="Times New Roman" panose="02020603050405020304" pitchFamily="18" charset="0"/>
              </a:rPr>
              <a:t>les limites de leur travail.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acteurs des GEM sont prêts à une collaboration avec d’autres experts pour mettre en œuvre cette démarche de réflexion.</a:t>
            </a:r>
          </a:p>
          <a:p>
            <a:pPr>
              <a:lnSpc>
                <a:spcPct val="160000"/>
              </a:lnSpc>
            </a:pPr>
            <a:endParaRPr lang="fr-FR" sz="1600" dirty="0">
              <a:ea typeface="Calibri" panose="020F0502020204030204" pitchFamily="34" charset="0"/>
              <a:cs typeface="Times New Roman" panose="02020603050405020304" pitchFamily="18" charset="0"/>
            </a:endParaRPr>
          </a:p>
        </p:txBody>
      </p:sp>
      <p:sp>
        <p:nvSpPr>
          <p:cNvPr id="17" name="Titre 1">
            <a:extLst>
              <a:ext uri="{FF2B5EF4-FFF2-40B4-BE49-F238E27FC236}">
                <a16:creationId xmlns:a16="http://schemas.microsoft.com/office/drawing/2014/main" id="{13C2346D-0C47-859A-29B6-63EB684E28F7}"/>
              </a:ext>
            </a:extLst>
          </p:cNvPr>
          <p:cNvSpPr>
            <a:spLocks noGrp="1"/>
          </p:cNvSpPr>
          <p:nvPr>
            <p:ph type="title"/>
          </p:nvPr>
        </p:nvSpPr>
        <p:spPr>
          <a:xfrm>
            <a:off x="5164184" y="195338"/>
            <a:ext cx="7027816" cy="969169"/>
          </a:xfrm>
        </p:spPr>
        <p:txBody>
          <a:bodyPr>
            <a:normAutofit/>
          </a:bodyPr>
          <a:lstStyle/>
          <a:p>
            <a:r>
              <a:rPr lang="fr-FR" sz="2800" dirty="0"/>
              <a:t>Le besoin de professionnaliser ce métier</a:t>
            </a:r>
          </a:p>
        </p:txBody>
      </p:sp>
    </p:spTree>
    <p:extLst>
      <p:ext uri="{BB962C8B-B14F-4D97-AF65-F5344CB8AC3E}">
        <p14:creationId xmlns:p14="http://schemas.microsoft.com/office/powerpoint/2010/main" val="63476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Stickers acrobate fil jongleur balles - Color-stickers">
            <a:extLst>
              <a:ext uri="{FF2B5EF4-FFF2-40B4-BE49-F238E27FC236}">
                <a16:creationId xmlns:a16="http://schemas.microsoft.com/office/drawing/2014/main" id="{2634627E-0D10-0EE6-AFA1-B9C020EDF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1" r="12752"/>
          <a:stretch/>
        </p:blipFill>
        <p:spPr bwMode="auto">
          <a:xfrm>
            <a:off x="761364" y="1288023"/>
            <a:ext cx="3113280" cy="4281953"/>
          </a:xfrm>
          <a:prstGeom prst="rect">
            <a:avLst/>
          </a:prstGeom>
          <a:effectLst/>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337349D8-B45C-DED1-52A6-B5D0289812C4}"/>
              </a:ext>
            </a:extLst>
          </p:cNvPr>
          <p:cNvSpPr>
            <a:spLocks noGrp="1"/>
          </p:cNvSpPr>
          <p:nvPr>
            <p:ph idx="1"/>
          </p:nvPr>
        </p:nvSpPr>
        <p:spPr>
          <a:xfrm>
            <a:off x="5284520" y="333632"/>
            <a:ext cx="6422848" cy="6190734"/>
          </a:xfrm>
        </p:spPr>
        <p:txBody>
          <a:bodyPr>
            <a:normAutofit fontScale="92500" lnSpcReduction="10000"/>
          </a:bodyPr>
          <a:lstStyle/>
          <a:p>
            <a:pPr marL="0" lvl="1" indent="0">
              <a:lnSpc>
                <a:spcPct val="150000"/>
              </a:lnSpc>
              <a:buNone/>
            </a:pPr>
            <a:r>
              <a:rPr lang="fr-FR" sz="1600" dirty="0">
                <a:latin typeface="Calibri" panose="020F0502020204030204" pitchFamily="34" charset="0"/>
                <a:ea typeface="Calibri" panose="020F0502020204030204" pitchFamily="34" charset="0"/>
                <a:cs typeface="Times New Roman" panose="02020603050405020304" pitchFamily="18" charset="0"/>
              </a:rPr>
              <a:t>Pour soutenir la professionnalisation du poste de salarié de GEM, les participants aux entretiens et groupes de travail ont proposé :</a:t>
            </a:r>
          </a:p>
          <a:p>
            <a:pPr marL="342900" lvl="0" indent="-342900">
              <a:lnSpc>
                <a:spcPct val="150000"/>
              </a:lnSpc>
              <a:buFont typeface="+mj-lt"/>
              <a:buAutoNum type="arabicPeriod"/>
            </a:pPr>
            <a:r>
              <a:rPr lang="fr-FR" sz="19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a:t>
            </a:r>
            <a:r>
              <a:rPr lang="fr-FR"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évelopper les </a:t>
            </a:r>
            <a:r>
              <a:rPr lang="fr-FR"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groupes d’analyse des pratiques en dispositif </a:t>
            </a:r>
            <a:r>
              <a:rPr lang="fr-FR" sz="19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Intergem</a:t>
            </a:r>
            <a:endParaRPr lang="fr-FR"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fr-FR" sz="19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Créer un </a:t>
            </a:r>
            <a:r>
              <a:rPr lang="fr-FR"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pool de Co-évaluation des situations, d’appui, de régulation et de renforcement</a:t>
            </a:r>
            <a:r>
              <a:rPr lang="fr-FR"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transitoire et négocié des moyens humains.</a:t>
            </a:r>
          </a:p>
          <a:p>
            <a:pPr marL="342900" lvl="0" indent="-342900">
              <a:lnSpc>
                <a:spcPct val="150000"/>
              </a:lnSpc>
              <a:buFont typeface="+mj-lt"/>
              <a:buAutoNum type="arabicPeriod"/>
            </a:pPr>
            <a:r>
              <a:rPr lang="fr-FR" sz="19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Mener un </a:t>
            </a:r>
            <a:r>
              <a:rPr lang="fr-FR"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travail de réflexion en vue d’une formalisation du métier</a:t>
            </a:r>
            <a:r>
              <a:rPr lang="fr-FR"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de la définition des compétences nécessaires pour assurer ce « travail avec ».  </a:t>
            </a:r>
          </a:p>
          <a:p>
            <a:pPr marL="342900" lvl="0" indent="-342900">
              <a:lnSpc>
                <a:spcPct val="150000"/>
              </a:lnSpc>
              <a:buFont typeface="+mj-lt"/>
              <a:buAutoNum type="arabicPeriod"/>
            </a:pPr>
            <a:r>
              <a:rPr lang="fr-FR" sz="19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 même temps : </a:t>
            </a:r>
            <a:r>
              <a:rPr lang="fr-FR" sz="19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revoir le statut et </a:t>
            </a:r>
            <a:r>
              <a:rPr lang="fr-FR"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l’appellation » des salariés.</a:t>
            </a:r>
          </a:p>
          <a:p>
            <a:pPr marL="342900" lvl="0" indent="-342900">
              <a:lnSpc>
                <a:spcPct val="150000"/>
              </a:lnSpc>
              <a:buFont typeface="+mj-lt"/>
              <a:buAutoNum type="arabicPeriod"/>
            </a:pPr>
            <a:r>
              <a:rPr lang="fr-FR" sz="19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  partir de la réflexion sur le métier : </a:t>
            </a:r>
            <a:r>
              <a:rPr lang="fr-FR" sz="19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mettr</a:t>
            </a:r>
            <a:r>
              <a:rPr lang="fr-FR" sz="19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 en place des formations</a:t>
            </a:r>
            <a:r>
              <a:rPr lang="fr-FR"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0" lvl="1" indent="0">
              <a:lnSpc>
                <a:spcPct val="150000"/>
              </a:lnSpc>
              <a:buNone/>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50000"/>
              </a:lnSpc>
              <a:buFont typeface="+mj-lt"/>
              <a:buAutoNum type="arabicPeriod"/>
            </a:pPr>
            <a:endParaRPr lang="fr-FR" sz="1600" dirty="0">
              <a:latin typeface="Calibri" panose="020F0502020204030204" pitchFamily="34" charset="0"/>
              <a:cs typeface="Times New Roman" panose="02020603050405020304" pitchFamily="18" charset="0"/>
            </a:endParaRPr>
          </a:p>
          <a:p>
            <a:pPr marL="342900" lvl="1" indent="-342900">
              <a:lnSpc>
                <a:spcPct val="150000"/>
              </a:lnSpc>
              <a:buFont typeface="+mj-lt"/>
              <a:buAutoNum type="arabicPeriod"/>
            </a:pPr>
            <a:endParaRPr lang="fr-FR" sz="1600" dirty="0">
              <a:latin typeface="Calibri" panose="020F0502020204030204" pitchFamily="34" charset="0"/>
              <a:cs typeface="Times New Roman" panose="02020603050405020304" pitchFamily="18" charset="0"/>
            </a:endParaRPr>
          </a:p>
          <a:p>
            <a:pPr lvl="1">
              <a:lnSpc>
                <a:spcPct val="150000"/>
              </a:lnSpc>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fr-FR" sz="1600" dirty="0"/>
          </a:p>
        </p:txBody>
      </p:sp>
    </p:spTree>
    <p:extLst>
      <p:ext uri="{BB962C8B-B14F-4D97-AF65-F5344CB8AC3E}">
        <p14:creationId xmlns:p14="http://schemas.microsoft.com/office/powerpoint/2010/main" val="173850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Espace réservé du contenu 3">
            <a:extLst>
              <a:ext uri="{FF2B5EF4-FFF2-40B4-BE49-F238E27FC236}">
                <a16:creationId xmlns:a16="http://schemas.microsoft.com/office/drawing/2014/main" id="{51A3CB4C-2896-AB93-EB51-11BD22A837DF}"/>
              </a:ext>
            </a:extLst>
          </p:cNvPr>
          <p:cNvPicPr>
            <a:picLocks noChangeAspect="1"/>
          </p:cNvPicPr>
          <p:nvPr/>
        </p:nvPicPr>
        <p:blipFill rotWithShape="1">
          <a:blip r:embed="rId2">
            <a:alphaModFix amt="60000"/>
          </a:blip>
          <a:srcRect t="9692" b="15308"/>
          <a:stretch/>
        </p:blipFill>
        <p:spPr>
          <a:xfrm>
            <a:off x="20" y="10"/>
            <a:ext cx="12191980" cy="6857990"/>
          </a:xfrm>
          <a:prstGeom prst="rect">
            <a:avLst/>
          </a:prstGeom>
        </p:spPr>
      </p:pic>
      <p:sp>
        <p:nvSpPr>
          <p:cNvPr id="2" name="Titre 1">
            <a:extLst>
              <a:ext uri="{FF2B5EF4-FFF2-40B4-BE49-F238E27FC236}">
                <a16:creationId xmlns:a16="http://schemas.microsoft.com/office/drawing/2014/main" id="{15CBADDD-B327-6D05-5917-39107026C032}"/>
              </a:ext>
            </a:extLst>
          </p:cNvPr>
          <p:cNvSpPr>
            <a:spLocks noGrp="1"/>
          </p:cNvSpPr>
          <p:nvPr>
            <p:ph type="title"/>
          </p:nvPr>
        </p:nvSpPr>
        <p:spPr>
          <a:xfrm>
            <a:off x="357053" y="550613"/>
            <a:ext cx="6531428" cy="1347855"/>
          </a:xfrm>
        </p:spPr>
        <p:txBody>
          <a:bodyPr vert="horz" lIns="91440" tIns="45720" rIns="91440" bIns="45720" rtlCol="0" anchor="t">
            <a:noAutofit/>
          </a:bodyPr>
          <a:lstStyle/>
          <a:p>
            <a:r>
              <a:rPr lang="en-US" sz="5400" dirty="0">
                <a:solidFill>
                  <a:srgbClr val="FFFFFF"/>
                </a:solidFill>
              </a:rPr>
              <a:t>Articuler les rôles des différents acteurs</a:t>
            </a:r>
          </a:p>
        </p:txBody>
      </p:sp>
    </p:spTree>
    <p:extLst>
      <p:ext uri="{BB962C8B-B14F-4D97-AF65-F5344CB8AC3E}">
        <p14:creationId xmlns:p14="http://schemas.microsoft.com/office/powerpoint/2010/main" val="197554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DC548F9-6807-5EC6-3137-76F419484A9C}"/>
              </a:ext>
            </a:extLst>
          </p:cNvPr>
          <p:cNvSpPr>
            <a:spLocks noGrp="1"/>
          </p:cNvSpPr>
          <p:nvPr>
            <p:ph type="title"/>
          </p:nvPr>
        </p:nvSpPr>
        <p:spPr>
          <a:xfrm>
            <a:off x="952501" y="348865"/>
            <a:ext cx="10463120" cy="877729"/>
          </a:xfrm>
        </p:spPr>
        <p:txBody>
          <a:bodyPr anchor="ctr">
            <a:normAutofit fontScale="90000"/>
          </a:bodyPr>
          <a:lstStyle/>
          <a:p>
            <a:r>
              <a:rPr lang="fr-FR" sz="4000" dirty="0">
                <a:solidFill>
                  <a:srgbClr val="FFFFFF"/>
                </a:solidFill>
                <a:latin typeface="Arial" panose="020B0604020202020204" pitchFamily="34" charset="0"/>
                <a:cs typeface="Arial" panose="020B0604020202020204" pitchFamily="34" charset="0"/>
              </a:rPr>
              <a:t>La participation à la recherche</a:t>
            </a:r>
            <a:br>
              <a:rPr lang="fr-FR" sz="2800" dirty="0">
                <a:solidFill>
                  <a:srgbClr val="FFFFFF"/>
                </a:solidFill>
                <a:latin typeface="Arial" panose="020B0604020202020204" pitchFamily="34" charset="0"/>
                <a:cs typeface="Arial" panose="020B0604020202020204" pitchFamily="34" charset="0"/>
              </a:rPr>
            </a:br>
            <a:endParaRPr lang="fr-FR" sz="2800" dirty="0">
              <a:solidFill>
                <a:srgbClr val="FFFFFF"/>
              </a:solidFill>
              <a:latin typeface="Arial" panose="020B0604020202020204" pitchFamily="34" charset="0"/>
              <a:cs typeface="Arial" panose="020B0604020202020204" pitchFamily="34" charset="0"/>
            </a:endParaRPr>
          </a:p>
        </p:txBody>
      </p:sp>
      <p:graphicFrame>
        <p:nvGraphicFramePr>
          <p:cNvPr id="12" name="Graphique 11">
            <a:extLst>
              <a:ext uri="{FF2B5EF4-FFF2-40B4-BE49-F238E27FC236}">
                <a16:creationId xmlns:a16="http://schemas.microsoft.com/office/drawing/2014/main" id="{2BC2CE61-6EB2-3F9C-65D7-6CD6418C9BD1}"/>
              </a:ext>
            </a:extLst>
          </p:cNvPr>
          <p:cNvGraphicFramePr>
            <a:graphicFrameLocks/>
          </p:cNvGraphicFramePr>
          <p:nvPr>
            <p:extLst>
              <p:ext uri="{D42A27DB-BD31-4B8C-83A1-F6EECF244321}">
                <p14:modId xmlns:p14="http://schemas.microsoft.com/office/powerpoint/2010/main" val="3562188446"/>
              </p:ext>
            </p:extLst>
          </p:nvPr>
        </p:nvGraphicFramePr>
        <p:xfrm>
          <a:off x="101600" y="1629561"/>
          <a:ext cx="6720114" cy="4933180"/>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id="{3C9086C5-65FF-8285-F34C-E109659BC75D}"/>
              </a:ext>
            </a:extLst>
          </p:cNvPr>
          <p:cNvSpPr txBox="1"/>
          <p:nvPr/>
        </p:nvSpPr>
        <p:spPr>
          <a:xfrm>
            <a:off x="1516742" y="1783233"/>
            <a:ext cx="2939145" cy="369332"/>
          </a:xfrm>
          <a:prstGeom prst="rect">
            <a:avLst/>
          </a:prstGeom>
          <a:noFill/>
        </p:spPr>
        <p:txBody>
          <a:bodyPr wrap="square" rtlCol="0">
            <a:spAutoFit/>
          </a:bodyPr>
          <a:lstStyle/>
          <a:p>
            <a:r>
              <a:rPr lang="fr-FR" dirty="0">
                <a:solidFill>
                  <a:schemeClr val="accent1">
                    <a:lumMod val="50000"/>
                  </a:schemeClr>
                </a:solidFill>
                <a:latin typeface="Arial" panose="020B0604020202020204" pitchFamily="34" charset="0"/>
                <a:cs typeface="Arial" panose="020B0604020202020204" pitchFamily="34" charset="0"/>
              </a:rPr>
              <a:t>Participants à l’enquête</a:t>
            </a:r>
          </a:p>
        </p:txBody>
      </p:sp>
      <p:sp>
        <p:nvSpPr>
          <p:cNvPr id="14" name="ZoneTexte 13">
            <a:extLst>
              <a:ext uri="{FF2B5EF4-FFF2-40B4-BE49-F238E27FC236}">
                <a16:creationId xmlns:a16="http://schemas.microsoft.com/office/drawing/2014/main" id="{FEAFB365-B78C-F34E-FF04-6D44BF2A169E}"/>
              </a:ext>
            </a:extLst>
          </p:cNvPr>
          <p:cNvSpPr txBox="1"/>
          <p:nvPr/>
        </p:nvSpPr>
        <p:spPr>
          <a:xfrm>
            <a:off x="6095999" y="1763689"/>
            <a:ext cx="5515429" cy="369332"/>
          </a:xfrm>
          <a:prstGeom prst="rect">
            <a:avLst/>
          </a:prstGeom>
          <a:noFill/>
        </p:spPr>
        <p:txBody>
          <a:bodyPr wrap="square" rtlCol="0">
            <a:spAutoFit/>
          </a:bodyPr>
          <a:lstStyle/>
          <a:p>
            <a:r>
              <a:rPr lang="fr-FR" dirty="0">
                <a:solidFill>
                  <a:schemeClr val="accent1">
                    <a:lumMod val="50000"/>
                  </a:schemeClr>
                </a:solidFill>
                <a:latin typeface="Arial" panose="020B0604020202020204" pitchFamily="34" charset="0"/>
                <a:cs typeface="Arial" panose="020B0604020202020204" pitchFamily="34" charset="0"/>
              </a:rPr>
              <a:t>Participants aux entretiens et aux groupes de parole</a:t>
            </a:r>
          </a:p>
        </p:txBody>
      </p:sp>
      <p:graphicFrame>
        <p:nvGraphicFramePr>
          <p:cNvPr id="15" name="Graphique 14">
            <a:extLst>
              <a:ext uri="{FF2B5EF4-FFF2-40B4-BE49-F238E27FC236}">
                <a16:creationId xmlns:a16="http://schemas.microsoft.com/office/drawing/2014/main" id="{4808831D-3E3B-B9BD-0961-684DD22980C8}"/>
              </a:ext>
            </a:extLst>
          </p:cNvPr>
          <p:cNvGraphicFramePr>
            <a:graphicFrameLocks/>
          </p:cNvGraphicFramePr>
          <p:nvPr>
            <p:extLst>
              <p:ext uri="{D42A27DB-BD31-4B8C-83A1-F6EECF244321}">
                <p14:modId xmlns:p14="http://schemas.microsoft.com/office/powerpoint/2010/main" val="446573849"/>
              </p:ext>
            </p:extLst>
          </p:nvPr>
        </p:nvGraphicFramePr>
        <p:xfrm>
          <a:off x="5515430" y="2133512"/>
          <a:ext cx="6574968" cy="4021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a:extLst>
              <a:ext uri="{FF2B5EF4-FFF2-40B4-BE49-F238E27FC236}">
                <a16:creationId xmlns:a16="http://schemas.microsoft.com/office/drawing/2014/main" id="{AC1E22C0-5D51-93B4-34F3-059428960C24}"/>
              </a:ext>
            </a:extLst>
          </p:cNvPr>
          <p:cNvGraphicFramePr>
            <a:graphicFrameLocks/>
          </p:cNvGraphicFramePr>
          <p:nvPr>
            <p:extLst>
              <p:ext uri="{D42A27DB-BD31-4B8C-83A1-F6EECF244321}">
                <p14:modId xmlns:p14="http://schemas.microsoft.com/office/powerpoint/2010/main" val="2290249601"/>
              </p:ext>
            </p:extLst>
          </p:nvPr>
        </p:nvGraphicFramePr>
        <p:xfrm>
          <a:off x="101599" y="2206171"/>
          <a:ext cx="5994400" cy="3976277"/>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a:extLst>
              <a:ext uri="{FF2B5EF4-FFF2-40B4-BE49-F238E27FC236}">
                <a16:creationId xmlns:a16="http://schemas.microsoft.com/office/drawing/2014/main" id="{EA77B356-3088-F999-F06A-8B1449341E76}"/>
              </a:ext>
            </a:extLst>
          </p:cNvPr>
          <p:cNvSpPr txBox="1"/>
          <p:nvPr/>
        </p:nvSpPr>
        <p:spPr>
          <a:xfrm>
            <a:off x="2583195" y="6137649"/>
            <a:ext cx="7061549" cy="400110"/>
          </a:xfrm>
          <a:prstGeom prst="rect">
            <a:avLst/>
          </a:prstGeom>
          <a:noFill/>
        </p:spPr>
        <p:txBody>
          <a:bodyPr wrap="none" rtlCol="0">
            <a:spAutoFit/>
          </a:bodyPr>
          <a:lstStyle/>
          <a:p>
            <a:r>
              <a:rPr lang="fr-FR" sz="2000" dirty="0">
                <a:solidFill>
                  <a:schemeClr val="accent1">
                    <a:lumMod val="50000"/>
                  </a:schemeClr>
                </a:solidFill>
                <a:latin typeface="Arial" panose="020B0604020202020204" pitchFamily="34" charset="0"/>
                <a:cs typeface="Arial" panose="020B0604020202020204" pitchFamily="34" charset="0"/>
              </a:rPr>
              <a:t>En tout, près de 1300 personnes ont participé à la recherche</a:t>
            </a:r>
          </a:p>
        </p:txBody>
      </p:sp>
      <p:sp>
        <p:nvSpPr>
          <p:cNvPr id="18" name="Espace réservé du numéro de diapositive 17">
            <a:extLst>
              <a:ext uri="{FF2B5EF4-FFF2-40B4-BE49-F238E27FC236}">
                <a16:creationId xmlns:a16="http://schemas.microsoft.com/office/drawing/2014/main" id="{AE7FE9D6-9756-1277-40A3-AD9208B9C093}"/>
              </a:ext>
            </a:extLst>
          </p:cNvPr>
          <p:cNvSpPr>
            <a:spLocks noGrp="1"/>
          </p:cNvSpPr>
          <p:nvPr>
            <p:ph type="sldNum" sz="quarter" idx="12"/>
          </p:nvPr>
        </p:nvSpPr>
        <p:spPr/>
        <p:txBody>
          <a:bodyPr/>
          <a:lstStyle/>
          <a:p>
            <a:fld id="{AE4D1A92-8E47-BB43-A869-29E5312AD25E}" type="slidenum">
              <a:rPr lang="fr-FR" smtClean="0"/>
              <a:t>3</a:t>
            </a:fld>
            <a:endParaRPr lang="fr-FR"/>
          </a:p>
        </p:txBody>
      </p:sp>
    </p:spTree>
    <p:extLst>
      <p:ext uri="{BB962C8B-B14F-4D97-AF65-F5344CB8AC3E}">
        <p14:creationId xmlns:p14="http://schemas.microsoft.com/office/powerpoint/2010/main" val="154261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D184CF9-14DB-7A6C-6A96-C4551C12626C}"/>
              </a:ext>
            </a:extLst>
          </p:cNvPr>
          <p:cNvGrpSpPr/>
          <p:nvPr/>
        </p:nvGrpSpPr>
        <p:grpSpPr>
          <a:xfrm>
            <a:off x="0" y="0"/>
            <a:ext cx="12192000" cy="2246628"/>
            <a:chOff x="21437" y="-10055"/>
            <a:chExt cx="12435670" cy="2414016"/>
          </a:xfrm>
        </p:grpSpPr>
        <p:sp>
          <p:nvSpPr>
            <p:cNvPr id="6" name="Rectangle 5">
              <a:extLst>
                <a:ext uri="{FF2B5EF4-FFF2-40B4-BE49-F238E27FC236}">
                  <a16:creationId xmlns:a16="http://schemas.microsoft.com/office/drawing/2014/main" id="{E00CB3E2-5F19-3E10-FD2B-B895C8A80145}"/>
                </a:ext>
              </a:extLst>
            </p:cNvPr>
            <p:cNvSpPr/>
            <p:nvPr/>
          </p:nvSpPr>
          <p:spPr>
            <a:xfrm>
              <a:off x="3788229" y="0"/>
              <a:ext cx="8668878" cy="2403961"/>
            </a:xfrm>
            <a:prstGeom prst="rect">
              <a:avLst/>
            </a:prstGeom>
            <a:solidFill>
              <a:srgbClr val="FFC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4" descr="Un éclairage nouveau sur le chaos planétaire -">
              <a:extLst>
                <a:ext uri="{FF2B5EF4-FFF2-40B4-BE49-F238E27FC236}">
                  <a16:creationId xmlns:a16="http://schemas.microsoft.com/office/drawing/2014/main" id="{8AD20B93-23F0-DFFA-9602-D0EA3FCA9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7" y="-10055"/>
              <a:ext cx="4310743" cy="241401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re 1">
            <a:extLst>
              <a:ext uri="{FF2B5EF4-FFF2-40B4-BE49-F238E27FC236}">
                <a16:creationId xmlns:a16="http://schemas.microsoft.com/office/drawing/2014/main" id="{17FAB1C1-E161-0028-FB0A-167906855AED}"/>
              </a:ext>
            </a:extLst>
          </p:cNvPr>
          <p:cNvSpPr txBox="1">
            <a:spLocks/>
          </p:cNvSpPr>
          <p:nvPr/>
        </p:nvSpPr>
        <p:spPr>
          <a:xfrm>
            <a:off x="4509135" y="621144"/>
            <a:ext cx="709068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L’organisation du GEM repose sur plusieurs acteurs</a:t>
            </a:r>
          </a:p>
        </p:txBody>
      </p:sp>
      <p:sp>
        <p:nvSpPr>
          <p:cNvPr id="5" name="Espace réservé du contenu 2">
            <a:extLst>
              <a:ext uri="{FF2B5EF4-FFF2-40B4-BE49-F238E27FC236}">
                <a16:creationId xmlns:a16="http://schemas.microsoft.com/office/drawing/2014/main" id="{C8951922-4791-D066-CEBA-75EF50B1F411}"/>
              </a:ext>
            </a:extLst>
          </p:cNvPr>
          <p:cNvSpPr txBox="1">
            <a:spLocks/>
          </p:cNvSpPr>
          <p:nvPr/>
        </p:nvSpPr>
        <p:spPr>
          <a:xfrm>
            <a:off x="715192" y="2858414"/>
            <a:ext cx="10761616" cy="29855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fr-FR" sz="1600" dirty="0"/>
              <a:t>Les relations entre les administrateurs du GEM, les salariés, le parrain et l’organisme chargé de la gestion ont été déterminantes du fonctionnement du GEM pendant la crise sanitaire.</a:t>
            </a:r>
          </a:p>
          <a:p>
            <a:pPr marL="0" indent="0">
              <a:lnSpc>
                <a:spcPct val="150000"/>
              </a:lnSpc>
              <a:buFont typeface="Arial" panose="020B0604020202020204" pitchFamily="34" charset="0"/>
              <a:buNone/>
            </a:pPr>
            <a:r>
              <a:rPr lang="fr-FR" sz="1600" dirty="0"/>
              <a:t>Quand il y avait une bonne articulation auparavant, le GEM a fonctionné plus facilement pendant la crise. Chacun (administrateurs, salarié, parrain, chargé de gestion) a pu apporter sa contribution à bon escient.</a:t>
            </a:r>
          </a:p>
          <a:p>
            <a:pPr marL="0" indent="0">
              <a:lnSpc>
                <a:spcPct val="150000"/>
              </a:lnSpc>
              <a:buFont typeface="Arial" panose="020B0604020202020204" pitchFamily="34" charset="0"/>
              <a:buNone/>
            </a:pPr>
            <a:r>
              <a:rPr lang="fr-FR" sz="1600" dirty="0"/>
              <a:t>Quand le rôle des différents acteurs n’était pas bien défini (organisme charge de gestion prenant toutes les décisions et/ou parrain absent), le GEM a été en difficulté pendant la crise sanitaire. Les administrateurs comme les salariés ont alors du fournir davantage d’efforts pour faire vivre le GEM.</a:t>
            </a:r>
          </a:p>
        </p:txBody>
      </p:sp>
    </p:spTree>
    <p:extLst>
      <p:ext uri="{BB962C8B-B14F-4D97-AF65-F5344CB8AC3E}">
        <p14:creationId xmlns:p14="http://schemas.microsoft.com/office/powerpoint/2010/main" val="200207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240E793C-3612-82D4-9570-E58CE80708B3}"/>
              </a:ext>
            </a:extLst>
          </p:cNvPr>
          <p:cNvGrpSpPr/>
          <p:nvPr/>
        </p:nvGrpSpPr>
        <p:grpSpPr>
          <a:xfrm>
            <a:off x="0" y="0"/>
            <a:ext cx="12192000" cy="2246628"/>
            <a:chOff x="21437" y="-10055"/>
            <a:chExt cx="12435670" cy="2414016"/>
          </a:xfrm>
        </p:grpSpPr>
        <p:sp>
          <p:nvSpPr>
            <p:cNvPr id="11" name="Rectangle 10">
              <a:extLst>
                <a:ext uri="{FF2B5EF4-FFF2-40B4-BE49-F238E27FC236}">
                  <a16:creationId xmlns:a16="http://schemas.microsoft.com/office/drawing/2014/main" id="{24E1C656-DA23-5124-204E-6C2CC9D39486}"/>
                </a:ext>
              </a:extLst>
            </p:cNvPr>
            <p:cNvSpPr/>
            <p:nvPr/>
          </p:nvSpPr>
          <p:spPr>
            <a:xfrm>
              <a:off x="3788229" y="0"/>
              <a:ext cx="8668878" cy="2403961"/>
            </a:xfrm>
            <a:prstGeom prst="rect">
              <a:avLst/>
            </a:prstGeom>
            <a:solidFill>
              <a:srgbClr val="FFC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4" descr="Un éclairage nouveau sur le chaos planétaire -">
              <a:extLst>
                <a:ext uri="{FF2B5EF4-FFF2-40B4-BE49-F238E27FC236}">
                  <a16:creationId xmlns:a16="http://schemas.microsoft.com/office/drawing/2014/main" id="{7016B527-FBF3-2F70-0F27-B92E2E741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7" y="-10055"/>
              <a:ext cx="4310743" cy="241401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Espace réservé du contenu 2">
            <a:extLst>
              <a:ext uri="{FF2B5EF4-FFF2-40B4-BE49-F238E27FC236}">
                <a16:creationId xmlns:a16="http://schemas.microsoft.com/office/drawing/2014/main" id="{C8951922-4791-D066-CEBA-75EF50B1F411}"/>
              </a:ext>
            </a:extLst>
          </p:cNvPr>
          <p:cNvSpPr txBox="1">
            <a:spLocks/>
          </p:cNvSpPr>
          <p:nvPr/>
        </p:nvSpPr>
        <p:spPr>
          <a:xfrm>
            <a:off x="1291135" y="2735625"/>
            <a:ext cx="10515600" cy="41223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31887920-327C-39C3-F74B-BF119698CB17}"/>
              </a:ext>
            </a:extLst>
          </p:cNvPr>
          <p:cNvSpPr txBox="1"/>
          <p:nvPr/>
        </p:nvSpPr>
        <p:spPr>
          <a:xfrm>
            <a:off x="350292" y="2902383"/>
            <a:ext cx="11109424" cy="3788858"/>
          </a:xfrm>
          <a:prstGeom prst="rect">
            <a:avLst/>
          </a:prstGeom>
          <a:noFill/>
        </p:spPr>
        <p:txBody>
          <a:bodyPr wrap="square">
            <a:spAutoFit/>
          </a:bodyPr>
          <a:lstStyle/>
          <a:p>
            <a:pPr marL="342900" indent="-342900" algn="just">
              <a:lnSpc>
                <a:spcPct val="150000"/>
              </a:lnSpc>
              <a:buFont typeface="+mj-lt"/>
              <a:buAutoNum type="arabicPeriod"/>
            </a:pPr>
            <a:r>
              <a:rPr lang="fr-FR" dirty="0">
                <a:solidFill>
                  <a:srgbClr val="002060"/>
                </a:solidFill>
                <a:effectLst/>
                <a:ea typeface="Calibri" panose="020F0502020204030204" pitchFamily="34" charset="0"/>
                <a:cs typeface="Times New Roman" panose="02020603050405020304" pitchFamily="18" charset="0"/>
              </a:rPr>
              <a:t>Mettre en place une commission au niveau nationale pour proposer des </a:t>
            </a:r>
            <a:r>
              <a:rPr lang="fr-FR" dirty="0">
                <a:solidFill>
                  <a:schemeClr val="accent2"/>
                </a:solidFill>
                <a:effectLst/>
                <a:ea typeface="Calibri" panose="020F0502020204030204" pitchFamily="34" charset="0"/>
                <a:cs typeface="Times New Roman" panose="02020603050405020304" pitchFamily="18" charset="0"/>
              </a:rPr>
              <a:t>recommandations de bonnes pratiques.</a:t>
            </a:r>
          </a:p>
          <a:p>
            <a:pPr marL="342900" indent="-342900" algn="just">
              <a:lnSpc>
                <a:spcPct val="150000"/>
              </a:lnSpc>
              <a:buFont typeface="+mj-lt"/>
              <a:buAutoNum type="arabicPeriod"/>
            </a:pPr>
            <a:r>
              <a:rPr lang="fr-FR" dirty="0">
                <a:solidFill>
                  <a:srgbClr val="002060"/>
                </a:solidFill>
                <a:ea typeface="Calibri" panose="020F0502020204030204" pitchFamily="34" charset="0"/>
                <a:cs typeface="Times New Roman" panose="02020603050405020304" pitchFamily="18" charset="0"/>
              </a:rPr>
              <a:t>Cette commission sera chargée de </a:t>
            </a:r>
            <a:r>
              <a:rPr lang="fr-FR" dirty="0">
                <a:solidFill>
                  <a:schemeClr val="accent2"/>
                </a:solidFill>
                <a:ea typeface="Calibri" panose="020F0502020204030204" pitchFamily="34" charset="0"/>
                <a:cs typeface="Times New Roman" panose="02020603050405020304" pitchFamily="18" charset="0"/>
              </a:rPr>
              <a:t>f</a:t>
            </a:r>
            <a:r>
              <a:rPr lang="fr-FR" dirty="0">
                <a:solidFill>
                  <a:schemeClr val="accent2"/>
                </a:solidFill>
                <a:effectLst/>
                <a:ea typeface="Calibri" panose="020F0502020204030204" pitchFamily="34" charset="0"/>
                <a:cs typeface="Times New Roman" panose="02020603050405020304" pitchFamily="18" charset="0"/>
              </a:rPr>
              <a:t>ormaliser un guide des bonnes pratiques pour les organismes chargés de la prestation</a:t>
            </a:r>
            <a:r>
              <a:rPr lang="fr-FR" dirty="0">
                <a:solidFill>
                  <a:srgbClr val="002060"/>
                </a:solidFill>
                <a:effectLst/>
                <a:ea typeface="Calibri" panose="020F0502020204030204" pitchFamily="34" charset="0"/>
                <a:cs typeface="Times New Roman" panose="02020603050405020304" pitchFamily="18" charset="0"/>
              </a:rPr>
              <a:t> ou de la mission d’appui indiquant :</a:t>
            </a:r>
            <a:endParaRPr lang="fr-FR" dirty="0">
              <a:effectLst/>
              <a:ea typeface="Calibri" panose="020F0502020204030204" pitchFamily="34" charset="0"/>
              <a:cs typeface="Times New Roman" panose="02020603050405020304" pitchFamily="18" charset="0"/>
            </a:endParaRPr>
          </a:p>
          <a:p>
            <a:pPr lvl="1" algn="just">
              <a:lnSpc>
                <a:spcPct val="150000"/>
              </a:lnSpc>
            </a:pPr>
            <a:r>
              <a:rPr lang="fr-FR" dirty="0">
                <a:solidFill>
                  <a:srgbClr val="002060"/>
                </a:solidFill>
                <a:effectLst/>
                <a:ea typeface="Calibri" panose="020F0502020204030204" pitchFamily="34" charset="0"/>
                <a:cs typeface="Times New Roman" panose="02020603050405020304" pitchFamily="18" charset="0"/>
              </a:rPr>
              <a:t>-  Les obligations de transparence concernant le budget, avec remise du rapport d’activité, à l’Assemblée Générale du GEM.</a:t>
            </a:r>
            <a:endParaRPr lang="fr-FR" dirty="0">
              <a:effectLst/>
              <a:ea typeface="Calibri" panose="020F0502020204030204" pitchFamily="34" charset="0"/>
              <a:cs typeface="Times New Roman" panose="02020603050405020304" pitchFamily="18" charset="0"/>
            </a:endParaRPr>
          </a:p>
          <a:p>
            <a:pPr lvl="1" algn="just">
              <a:lnSpc>
                <a:spcPct val="150000"/>
              </a:lnSpc>
            </a:pPr>
            <a:r>
              <a:rPr lang="fr-FR" dirty="0">
                <a:solidFill>
                  <a:srgbClr val="002060"/>
                </a:solidFill>
                <a:effectLst/>
                <a:ea typeface="Calibri" panose="020F0502020204030204" pitchFamily="34" charset="0"/>
                <a:cs typeface="Times New Roman" panose="02020603050405020304" pitchFamily="18" charset="0"/>
              </a:rPr>
              <a:t>-  Les modalités d’échanges entre le </a:t>
            </a:r>
            <a:r>
              <a:rPr lang="fr-FR" dirty="0">
                <a:solidFill>
                  <a:srgbClr val="002060"/>
                </a:solidFill>
                <a:ea typeface="Calibri" panose="020F0502020204030204" pitchFamily="34" charset="0"/>
                <a:cs typeface="Times New Roman" panose="02020603050405020304" pitchFamily="18" charset="0"/>
              </a:rPr>
              <a:t>CA</a:t>
            </a:r>
            <a:r>
              <a:rPr lang="fr-FR" dirty="0">
                <a:solidFill>
                  <a:srgbClr val="002060"/>
                </a:solidFill>
                <a:effectLst/>
                <a:ea typeface="Calibri" panose="020F0502020204030204" pitchFamily="34" charset="0"/>
                <a:cs typeface="Times New Roman" panose="02020603050405020304" pitchFamily="18" charset="0"/>
              </a:rPr>
              <a:t> du GEM et l’organisme chargé de la gestion pour définir la répartition des dépenses.</a:t>
            </a:r>
            <a:endParaRPr lang="fr-FR" dirty="0">
              <a:effectLst/>
              <a:ea typeface="Calibri" panose="020F0502020204030204" pitchFamily="34" charset="0"/>
              <a:cs typeface="Times New Roman" panose="02020603050405020304" pitchFamily="18" charset="0"/>
            </a:endParaRPr>
          </a:p>
          <a:p>
            <a:pPr lvl="1" algn="just">
              <a:lnSpc>
                <a:spcPct val="150000"/>
              </a:lnSpc>
            </a:pPr>
            <a:r>
              <a:rPr lang="fr-FR" dirty="0">
                <a:solidFill>
                  <a:srgbClr val="002060"/>
                </a:solidFill>
                <a:effectLst/>
                <a:ea typeface="Calibri" panose="020F0502020204030204" pitchFamily="34" charset="0"/>
                <a:cs typeface="Times New Roman" panose="02020603050405020304" pitchFamily="18" charset="0"/>
              </a:rPr>
              <a:t>-  La temporalité de présentation au CA et au bureau des comptes concernant la totalité de la subvention. </a:t>
            </a:r>
            <a:endParaRPr lang="fr-FR" dirty="0">
              <a:effectLst/>
              <a:ea typeface="Calibri" panose="020F0502020204030204" pitchFamily="34" charset="0"/>
              <a:cs typeface="Times New Roman" panose="02020603050405020304" pitchFamily="18" charset="0"/>
            </a:endParaRPr>
          </a:p>
          <a:p>
            <a:pPr lvl="1" algn="just">
              <a:lnSpc>
                <a:spcPct val="150000"/>
              </a:lnSpc>
            </a:pPr>
            <a:r>
              <a:rPr lang="fr-FR" dirty="0">
                <a:solidFill>
                  <a:srgbClr val="002060"/>
                </a:solidFill>
                <a:effectLst/>
                <a:ea typeface="Calibri" panose="020F0502020204030204" pitchFamily="34" charset="0"/>
                <a:cs typeface="Times New Roman" panose="02020603050405020304" pitchFamily="18" charset="0"/>
              </a:rPr>
              <a:t>-  Les modalités de recrutement des intervenants (salariés, bénévoles, stagiaires)</a:t>
            </a:r>
            <a:endParaRPr lang="fr-FR" dirty="0">
              <a:effectLst/>
              <a:ea typeface="Calibri" panose="020F0502020204030204" pitchFamily="34" charset="0"/>
              <a:cs typeface="Times New Roman" panose="02020603050405020304" pitchFamily="18" charset="0"/>
            </a:endParaRPr>
          </a:p>
        </p:txBody>
      </p:sp>
      <p:sp>
        <p:nvSpPr>
          <p:cNvPr id="7" name="Titre 1">
            <a:extLst>
              <a:ext uri="{FF2B5EF4-FFF2-40B4-BE49-F238E27FC236}">
                <a16:creationId xmlns:a16="http://schemas.microsoft.com/office/drawing/2014/main" id="{13B12F5C-CCDF-99B8-12E3-77A555D9968C}"/>
              </a:ext>
            </a:extLst>
          </p:cNvPr>
          <p:cNvSpPr txBox="1">
            <a:spLocks/>
          </p:cNvSpPr>
          <p:nvPr/>
        </p:nvSpPr>
        <p:spPr>
          <a:xfrm>
            <a:off x="4833590" y="586161"/>
            <a:ext cx="709068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Pour améliorer la bonne articulation entre les différents acteurs du GEM</a:t>
            </a:r>
          </a:p>
        </p:txBody>
      </p:sp>
      <p:sp>
        <p:nvSpPr>
          <p:cNvPr id="2" name="ZoneTexte 1">
            <a:extLst>
              <a:ext uri="{FF2B5EF4-FFF2-40B4-BE49-F238E27FC236}">
                <a16:creationId xmlns:a16="http://schemas.microsoft.com/office/drawing/2014/main" id="{BA9E1834-EE35-E7B5-5639-C7E8283C655B}"/>
              </a:ext>
            </a:extLst>
          </p:cNvPr>
          <p:cNvSpPr txBox="1"/>
          <p:nvPr/>
        </p:nvSpPr>
        <p:spPr>
          <a:xfrm>
            <a:off x="350292" y="2154536"/>
            <a:ext cx="11687286" cy="792781"/>
          </a:xfrm>
          <a:prstGeom prst="rect">
            <a:avLst/>
          </a:prstGeom>
          <a:noFill/>
        </p:spPr>
        <p:txBody>
          <a:bodyPr wrap="square" rtlCol="0">
            <a:spAutoFit/>
          </a:bodyPr>
          <a:lstStyle/>
          <a:p>
            <a:pPr>
              <a:lnSpc>
                <a:spcPct val="150000"/>
              </a:lnSpc>
            </a:pPr>
            <a:r>
              <a:rPr lang="fr-FR" sz="1600" dirty="0"/>
              <a:t>Les participants aux groupes de travail ont proposé de définir plus précisément dans le cahier des charges </a:t>
            </a:r>
            <a:r>
              <a:rPr lang="fr-FR" sz="1600" b="1" dirty="0">
                <a:solidFill>
                  <a:schemeClr val="accent2">
                    <a:lumMod val="75000"/>
                  </a:schemeClr>
                </a:solidFill>
              </a:rPr>
              <a:t>les règles de la délégation de gestion financière et celle des ressources humaines  :</a:t>
            </a:r>
          </a:p>
        </p:txBody>
      </p:sp>
    </p:spTree>
    <p:extLst>
      <p:ext uri="{BB962C8B-B14F-4D97-AF65-F5344CB8AC3E}">
        <p14:creationId xmlns:p14="http://schemas.microsoft.com/office/powerpoint/2010/main" val="1124656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C8951922-4791-D066-CEBA-75EF50B1F411}"/>
              </a:ext>
            </a:extLst>
          </p:cNvPr>
          <p:cNvSpPr txBox="1">
            <a:spLocks/>
          </p:cNvSpPr>
          <p:nvPr/>
        </p:nvSpPr>
        <p:spPr>
          <a:xfrm>
            <a:off x="1291135" y="2735625"/>
            <a:ext cx="10515600" cy="41223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31887920-327C-39C3-F74B-BF119698CB17}"/>
              </a:ext>
            </a:extLst>
          </p:cNvPr>
          <p:cNvSpPr txBox="1"/>
          <p:nvPr/>
        </p:nvSpPr>
        <p:spPr>
          <a:xfrm>
            <a:off x="385265" y="2072297"/>
            <a:ext cx="11057642" cy="5035353"/>
          </a:xfrm>
          <a:prstGeom prst="rect">
            <a:avLst/>
          </a:prstGeom>
          <a:noFill/>
        </p:spPr>
        <p:txBody>
          <a:bodyPr wrap="square">
            <a:spAutoFit/>
          </a:bodyPr>
          <a:lstStyle/>
          <a:p>
            <a:pPr>
              <a:lnSpc>
                <a:spcPct val="150000"/>
              </a:lnSpc>
            </a:pPr>
            <a:endParaRPr lang="fr-FR" dirty="0">
              <a:solidFill>
                <a:schemeClr val="accent2">
                  <a:lumMod val="75000"/>
                </a:schemeClr>
              </a:solidFill>
            </a:endParaRPr>
          </a:p>
          <a:p>
            <a:pPr marL="342900" indent="-342900" algn="just">
              <a:lnSpc>
                <a:spcPct val="150000"/>
              </a:lnSpc>
              <a:buFont typeface="+mj-lt"/>
              <a:buAutoNum type="arabicPeriod" startAt="3"/>
            </a:pPr>
            <a:r>
              <a:rPr lang="fr-FR" dirty="0">
                <a:effectLst/>
                <a:ea typeface="Calibri" panose="020F0502020204030204" pitchFamily="34" charset="0"/>
                <a:cs typeface="Times New Roman" panose="02020603050405020304" pitchFamily="18" charset="0"/>
              </a:rPr>
              <a:t> </a:t>
            </a:r>
            <a:r>
              <a:rPr lang="fr-FR" dirty="0">
                <a:solidFill>
                  <a:srgbClr val="002060"/>
                </a:solidFill>
                <a:cs typeface="Times New Roman" panose="02020603050405020304" pitchFamily="18" charset="0"/>
              </a:rPr>
              <a:t>Associer la Haute Autorité de Santé à cette validation nationale.</a:t>
            </a:r>
          </a:p>
          <a:p>
            <a:pPr marL="342900" indent="-342900" algn="just">
              <a:lnSpc>
                <a:spcPct val="150000"/>
              </a:lnSpc>
              <a:buFont typeface="+mj-lt"/>
              <a:buAutoNum type="arabicPeriod" startAt="3"/>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Développer </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les compétences pédagogiques de la structure d’appui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pour soutenir les apprentissages des adhérents à une gestion partagée, que celle-ci débouche ou non sur la gestion directe par les administrateurs du GEM.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startAt="3"/>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Définir ou </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redéfinir ce qu’est le « recrutement d’un salarié </a:t>
            </a:r>
            <a:r>
              <a:rPr lang="fr-FR"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pour </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 GEM ».  </a:t>
            </a:r>
            <a:r>
              <a:rPr lang="fr-FR" dirty="0">
                <a:solidFill>
                  <a:srgbClr val="002060"/>
                </a:solidFill>
                <a:latin typeface="Calibri" panose="020F0502020204030204" pitchFamily="34" charset="0"/>
                <a:cs typeface="Times New Roman" panose="02020603050405020304" pitchFamily="18" charset="0"/>
              </a:rPr>
              <a:t>Il faut préciser ce q</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u’implique en termes de responsabilités, de droits et de devoirs, la « </a:t>
            </a:r>
            <a:r>
              <a:rPr lang="fr-FR" sz="1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mise à disposition</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d’un salarié par la structure </a:t>
            </a:r>
            <a:r>
              <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rPr>
              <a:t>chargée de la gestion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auprès d’un GEM.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startAt="3"/>
            </a:pPr>
            <a:r>
              <a:rPr lang="fr-FR"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Réfléchir à </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d’autres structures juridiques possibles</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pour la gestion des GEM, associant la sécurité et la technicité d’une prestation de services adaptée et les apprentissages nécessaires pour les adhérents. (par exemple par une Association départementale ou régionale des GEM, des Groupements de Coopération, etc.).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fr-FR" dirty="0">
              <a:solidFill>
                <a:schemeClr val="accent2">
                  <a:lumMod val="75000"/>
                </a:schemeClr>
              </a:solidFill>
            </a:endParaRPr>
          </a:p>
        </p:txBody>
      </p:sp>
      <p:grpSp>
        <p:nvGrpSpPr>
          <p:cNvPr id="10" name="Groupe 9">
            <a:extLst>
              <a:ext uri="{FF2B5EF4-FFF2-40B4-BE49-F238E27FC236}">
                <a16:creationId xmlns:a16="http://schemas.microsoft.com/office/drawing/2014/main" id="{3BE431DC-ADCB-A428-E83B-35B151E489C2}"/>
              </a:ext>
            </a:extLst>
          </p:cNvPr>
          <p:cNvGrpSpPr/>
          <p:nvPr/>
        </p:nvGrpSpPr>
        <p:grpSpPr>
          <a:xfrm>
            <a:off x="0" y="0"/>
            <a:ext cx="12192000" cy="2246628"/>
            <a:chOff x="21437" y="-10055"/>
            <a:chExt cx="12435670" cy="2414016"/>
          </a:xfrm>
        </p:grpSpPr>
        <p:sp>
          <p:nvSpPr>
            <p:cNvPr id="9" name="Rectangle 8">
              <a:extLst>
                <a:ext uri="{FF2B5EF4-FFF2-40B4-BE49-F238E27FC236}">
                  <a16:creationId xmlns:a16="http://schemas.microsoft.com/office/drawing/2014/main" id="{97336510-DC41-4BEA-671C-ECCFC56166EB}"/>
                </a:ext>
              </a:extLst>
            </p:cNvPr>
            <p:cNvSpPr/>
            <p:nvPr/>
          </p:nvSpPr>
          <p:spPr>
            <a:xfrm>
              <a:off x="3788229" y="0"/>
              <a:ext cx="8668878" cy="2403961"/>
            </a:xfrm>
            <a:prstGeom prst="rect">
              <a:avLst/>
            </a:prstGeom>
            <a:solidFill>
              <a:srgbClr val="FFC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Un éclairage nouveau sur le chaos planétaire -">
              <a:extLst>
                <a:ext uri="{FF2B5EF4-FFF2-40B4-BE49-F238E27FC236}">
                  <a16:creationId xmlns:a16="http://schemas.microsoft.com/office/drawing/2014/main" id="{9010ACB1-3FF1-0E75-F9E8-8263267DF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7" y="-10055"/>
              <a:ext cx="4310743" cy="2414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814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C8951922-4791-D066-CEBA-75EF50B1F411}"/>
              </a:ext>
            </a:extLst>
          </p:cNvPr>
          <p:cNvSpPr txBox="1">
            <a:spLocks/>
          </p:cNvSpPr>
          <p:nvPr/>
        </p:nvSpPr>
        <p:spPr>
          <a:xfrm>
            <a:off x="1291135" y="2735625"/>
            <a:ext cx="10515600" cy="41223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31887920-327C-39C3-F74B-BF119698CB17}"/>
              </a:ext>
            </a:extLst>
          </p:cNvPr>
          <p:cNvSpPr txBox="1"/>
          <p:nvPr/>
        </p:nvSpPr>
        <p:spPr>
          <a:xfrm>
            <a:off x="567179" y="2593893"/>
            <a:ext cx="11057642" cy="3281026"/>
          </a:xfrm>
          <a:prstGeom prst="rect">
            <a:avLst/>
          </a:prstGeom>
          <a:noFill/>
        </p:spPr>
        <p:txBody>
          <a:bodyPr wrap="square">
            <a:spAutoFit/>
          </a:bodyPr>
          <a:lstStyle/>
          <a:p>
            <a:pPr>
              <a:lnSpc>
                <a:spcPct val="150000"/>
              </a:lnSpc>
            </a:pPr>
            <a:r>
              <a:rPr lang="fr-FR" sz="1600" dirty="0"/>
              <a:t>Les participants aux groupes de travail ont proposé de définir plus précisément dans le cahier des charges </a:t>
            </a:r>
            <a:r>
              <a:rPr lang="fr-FR" sz="16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 fonction de parrain :</a:t>
            </a:r>
          </a:p>
          <a:p>
            <a:pPr>
              <a:lnSpc>
                <a:spcPct val="150000"/>
              </a:lnSpc>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Analyser les besoins des GEM aujourd’hui en termes d’appui pour l’organisation. </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Reconsidérer le rôle du parrain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 regard de la montée en compétences des administrateurs et des besoins des GEM</a:t>
            </a:r>
          </a:p>
          <a:p>
            <a:pPr marL="342900" indent="-342900" algn="just">
              <a:lnSpc>
                <a:spcPct val="150000"/>
              </a:lnSpc>
              <a:buFont typeface="+mj-lt"/>
              <a:buAutoNum type="arabicPeriod"/>
            </a:pPr>
            <a:r>
              <a:rPr lang="fr-FR"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Actualiser</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la place et au rôle du parrain aujourd’hui </a:t>
            </a:r>
            <a:r>
              <a:rPr lang="fr-FR"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dans l’organisation, la mise en place et l’accompagnement des GEM.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fr-FR" dirty="0">
              <a:solidFill>
                <a:schemeClr val="accent2">
                  <a:lumMod val="75000"/>
                </a:schemeClr>
              </a:solidFill>
            </a:endParaRPr>
          </a:p>
        </p:txBody>
      </p:sp>
      <p:grpSp>
        <p:nvGrpSpPr>
          <p:cNvPr id="2" name="Groupe 1">
            <a:extLst>
              <a:ext uri="{FF2B5EF4-FFF2-40B4-BE49-F238E27FC236}">
                <a16:creationId xmlns:a16="http://schemas.microsoft.com/office/drawing/2014/main" id="{DB96DC77-21F2-C6DB-3175-856EE916573D}"/>
              </a:ext>
            </a:extLst>
          </p:cNvPr>
          <p:cNvGrpSpPr/>
          <p:nvPr/>
        </p:nvGrpSpPr>
        <p:grpSpPr>
          <a:xfrm>
            <a:off x="0" y="0"/>
            <a:ext cx="12192000" cy="2246628"/>
            <a:chOff x="21437" y="-10055"/>
            <a:chExt cx="12435670" cy="2414016"/>
          </a:xfrm>
        </p:grpSpPr>
        <p:sp>
          <p:nvSpPr>
            <p:cNvPr id="7" name="Rectangle 6">
              <a:extLst>
                <a:ext uri="{FF2B5EF4-FFF2-40B4-BE49-F238E27FC236}">
                  <a16:creationId xmlns:a16="http://schemas.microsoft.com/office/drawing/2014/main" id="{DAB6C4C3-9F7F-73E3-33A5-AAAC8EB7FCA8}"/>
                </a:ext>
              </a:extLst>
            </p:cNvPr>
            <p:cNvSpPr/>
            <p:nvPr/>
          </p:nvSpPr>
          <p:spPr>
            <a:xfrm>
              <a:off x="3788229" y="0"/>
              <a:ext cx="8668878" cy="2403961"/>
            </a:xfrm>
            <a:prstGeom prst="rect">
              <a:avLst/>
            </a:prstGeom>
            <a:solidFill>
              <a:srgbClr val="FFC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4" descr="Un éclairage nouveau sur le chaos planétaire -">
              <a:extLst>
                <a:ext uri="{FF2B5EF4-FFF2-40B4-BE49-F238E27FC236}">
                  <a16:creationId xmlns:a16="http://schemas.microsoft.com/office/drawing/2014/main" id="{E6EB9C0C-1589-8A9F-47F5-D14ABA0AD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7" y="-10055"/>
              <a:ext cx="4310743" cy="2414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894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7" name="Rectangle 51206">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09188E-284D-A2F2-E3A0-A0E291DEF053}"/>
              </a:ext>
            </a:extLst>
          </p:cNvPr>
          <p:cNvSpPr>
            <a:spLocks noGrp="1"/>
          </p:cNvSpPr>
          <p:nvPr>
            <p:ph type="title"/>
          </p:nvPr>
        </p:nvSpPr>
        <p:spPr>
          <a:xfrm>
            <a:off x="5897154" y="3267143"/>
            <a:ext cx="5892218" cy="2889114"/>
          </a:xfrm>
        </p:spPr>
        <p:txBody>
          <a:bodyPr vert="horz" lIns="91440" tIns="45720" rIns="91440" bIns="45720" rtlCol="0" anchor="b">
            <a:noAutofit/>
          </a:bodyPr>
          <a:lstStyle/>
          <a:p>
            <a:r>
              <a:rPr lang="en-US" sz="6000" kern="1200" dirty="0" err="1">
                <a:solidFill>
                  <a:schemeClr val="bg1"/>
                </a:solidFill>
                <a:latin typeface="+mj-lt"/>
                <a:ea typeface="+mj-ea"/>
                <a:cs typeface="+mj-cs"/>
              </a:rPr>
              <a:t>Participer</a:t>
            </a:r>
            <a:r>
              <a:rPr lang="en-US" sz="6000" kern="1200" dirty="0">
                <a:solidFill>
                  <a:schemeClr val="bg1"/>
                </a:solidFill>
                <a:latin typeface="+mj-lt"/>
                <a:ea typeface="+mj-ea"/>
                <a:cs typeface="+mj-cs"/>
              </a:rPr>
              <a:t> </a:t>
            </a:r>
            <a:r>
              <a:rPr lang="en-US" sz="6000" kern="1200" dirty="0" err="1">
                <a:solidFill>
                  <a:schemeClr val="bg1"/>
                </a:solidFill>
                <a:latin typeface="+mj-lt"/>
                <a:ea typeface="+mj-ea"/>
                <a:cs typeface="+mj-cs"/>
              </a:rPr>
              <a:t>à</a:t>
            </a:r>
            <a:r>
              <a:rPr lang="en-US" sz="6000" kern="1200" dirty="0">
                <a:solidFill>
                  <a:schemeClr val="bg1"/>
                </a:solidFill>
                <a:latin typeface="+mj-lt"/>
                <a:ea typeface="+mj-ea"/>
                <a:cs typeface="+mj-cs"/>
              </a:rPr>
              <a:t> la vie locale : la </a:t>
            </a:r>
            <a:r>
              <a:rPr lang="en-US" sz="6000" kern="1200" dirty="0" err="1">
                <a:solidFill>
                  <a:schemeClr val="bg1"/>
                </a:solidFill>
                <a:latin typeface="+mj-lt"/>
                <a:ea typeface="+mj-ea"/>
                <a:cs typeface="+mj-cs"/>
              </a:rPr>
              <a:t>visibilité</a:t>
            </a:r>
            <a:r>
              <a:rPr lang="en-US" sz="6000" kern="1200" dirty="0">
                <a:solidFill>
                  <a:schemeClr val="bg1"/>
                </a:solidFill>
                <a:latin typeface="+mj-lt"/>
                <a:ea typeface="+mj-ea"/>
                <a:cs typeface="+mj-cs"/>
              </a:rPr>
              <a:t> des GEM</a:t>
            </a:r>
          </a:p>
        </p:txBody>
      </p:sp>
      <p:sp>
        <p:nvSpPr>
          <p:cNvPr id="51209" name="Freeform: Shape 5120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11" name="Freeform: Shape 51210">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02" name="Picture 2" descr="Coin des solidarités">
            <a:extLst>
              <a:ext uri="{FF2B5EF4-FFF2-40B4-BE49-F238E27FC236}">
                <a16:creationId xmlns:a16="http://schemas.microsoft.com/office/drawing/2014/main" id="{C6F78DDC-5116-5E85-4E7A-3BA3370853B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9892" r="10549"/>
          <a:stretch/>
        </p:blipFill>
        <p:spPr bwMode="auto">
          <a:xfrm>
            <a:off x="127000" y="756814"/>
            <a:ext cx="5018378" cy="348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0870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73FEE-23B5-9116-4A9E-F3C73877C23E}"/>
              </a:ext>
            </a:extLst>
          </p:cNvPr>
          <p:cNvSpPr>
            <a:spLocks noGrp="1"/>
          </p:cNvSpPr>
          <p:nvPr>
            <p:ph type="sldNum" sz="quarter" idx="12"/>
          </p:nvPr>
        </p:nvSpPr>
        <p:spPr/>
        <p:txBody>
          <a:bodyPr/>
          <a:lstStyle/>
          <a:p>
            <a:fld id="{AE4D1A92-8E47-BB43-A869-29E5312AD25E}" type="slidenum">
              <a:rPr lang="fr-FR" smtClean="0"/>
              <a:t>35</a:t>
            </a:fld>
            <a:endParaRPr lang="fr-FR"/>
          </a:p>
        </p:txBody>
      </p:sp>
      <p:pic>
        <p:nvPicPr>
          <p:cNvPr id="3" name="Picture 2" descr="Coin des solidarités">
            <a:extLst>
              <a:ext uri="{FF2B5EF4-FFF2-40B4-BE49-F238E27FC236}">
                <a16:creationId xmlns:a16="http://schemas.microsoft.com/office/drawing/2014/main" id="{5A060850-24D2-2B2A-4554-7F09AAC2DED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9892" r="10549"/>
          <a:stretch/>
        </p:blipFill>
        <p:spPr bwMode="auto">
          <a:xfrm>
            <a:off x="647700" y="533399"/>
            <a:ext cx="2927767" cy="203317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ZoneTexte 4">
            <a:extLst>
              <a:ext uri="{FF2B5EF4-FFF2-40B4-BE49-F238E27FC236}">
                <a16:creationId xmlns:a16="http://schemas.microsoft.com/office/drawing/2014/main" id="{AAC7F284-EB71-31A8-5DBB-4040EF6AD510}"/>
              </a:ext>
            </a:extLst>
          </p:cNvPr>
          <p:cNvSpPr txBox="1"/>
          <p:nvPr/>
        </p:nvSpPr>
        <p:spPr>
          <a:xfrm>
            <a:off x="4076700" y="243474"/>
            <a:ext cx="7785100" cy="6732933"/>
          </a:xfrm>
          <a:prstGeom prst="rect">
            <a:avLst/>
          </a:prstGeom>
          <a:noFill/>
        </p:spPr>
        <p:txBody>
          <a:bodyPr wrap="square" rtlCol="0">
            <a:spAutoFit/>
          </a:bodyPr>
          <a:lstStyle/>
          <a:p>
            <a:pPr>
              <a:lnSpc>
                <a:spcPct val="150000"/>
              </a:lnSpc>
              <a:spcAft>
                <a:spcPts val="1200"/>
              </a:spcAft>
            </a:pPr>
            <a:r>
              <a:rPr lang="fr-FR" sz="1600" dirty="0">
                <a:ea typeface="Calibri" panose="020F0502020204030204" pitchFamily="34" charset="0"/>
                <a:cs typeface="Times New Roman" panose="02020603050405020304" pitchFamily="18" charset="0"/>
              </a:rPr>
              <a:t>Les relations avec la mairie sont différentes d’un ville à l’autre.</a:t>
            </a:r>
          </a:p>
          <a:p>
            <a:pPr>
              <a:lnSpc>
                <a:spcPct val="150000"/>
              </a:lnSpc>
              <a:spcAft>
                <a:spcPts val="1200"/>
              </a:spcAft>
            </a:pPr>
            <a:r>
              <a:rPr lang="fr-FR" sz="1600" dirty="0">
                <a:ea typeface="Calibri" panose="020F0502020204030204" pitchFamily="34" charset="0"/>
                <a:cs typeface="Times New Roman" panose="02020603050405020304" pitchFamily="18" charset="0"/>
              </a:rPr>
              <a:t>Les </a:t>
            </a:r>
            <a:r>
              <a:rPr lang="fr-FR" sz="1600" b="1" dirty="0">
                <a:ea typeface="Calibri" panose="020F0502020204030204" pitchFamily="34" charset="0"/>
                <a:cs typeface="Times New Roman" panose="02020603050405020304" pitchFamily="18" charset="0"/>
              </a:rPr>
              <a:t>locaux sont importants pour les GEM. C’est un espace de vie</a:t>
            </a:r>
            <a:r>
              <a:rPr lang="fr-FR" sz="1600" dirty="0">
                <a:ea typeface="Calibri" panose="020F0502020204030204" pitchFamily="34" charset="0"/>
                <a:cs typeface="Times New Roman" panose="02020603050405020304" pitchFamily="18" charset="0"/>
              </a:rPr>
              <a:t>, ils peuvent l’aménager à leur manière. C’est comme un 2</a:t>
            </a:r>
            <a:r>
              <a:rPr lang="fr-FR" sz="1600" baseline="30000" dirty="0">
                <a:ea typeface="Calibri" panose="020F0502020204030204" pitchFamily="34" charset="0"/>
                <a:cs typeface="Times New Roman" panose="02020603050405020304" pitchFamily="18" charset="0"/>
              </a:rPr>
              <a:t>ème</a:t>
            </a:r>
            <a:r>
              <a:rPr lang="fr-FR" sz="1600" dirty="0">
                <a:ea typeface="Calibri" panose="020F0502020204030204" pitchFamily="34" charset="0"/>
                <a:cs typeface="Times New Roman" panose="02020603050405020304" pitchFamily="18" charset="0"/>
              </a:rPr>
              <a:t> chez soi. Mais cela représente une grande partie du budget des GEM. Surtout en région parisienne.</a:t>
            </a:r>
          </a:p>
          <a:p>
            <a:pPr>
              <a:lnSpc>
                <a:spcPct val="150000"/>
              </a:lnSpc>
              <a:spcAft>
                <a:spcPts val="1200"/>
              </a:spcAft>
            </a:pPr>
            <a:r>
              <a:rPr lang="fr-FR" sz="1600" dirty="0">
                <a:ea typeface="Calibri" panose="020F0502020204030204" pitchFamily="34" charset="0"/>
                <a:cs typeface="Times New Roman" panose="02020603050405020304" pitchFamily="18" charset="0"/>
              </a:rPr>
              <a:t>Certains GEM vivent dans des locaux prêtés par la mairie et ne paient pas de loyer. </a:t>
            </a:r>
            <a:r>
              <a:rPr lang="fr-FR" sz="1600" dirty="0">
                <a:effectLst/>
                <a:ea typeface="Calibri" panose="020F0502020204030204" pitchFamily="34" charset="0"/>
                <a:cs typeface="Times New Roman" panose="02020603050405020304" pitchFamily="18" charset="0"/>
              </a:rPr>
              <a:t>D’autres ont un local mis à disposition par la mairie mais paient un petit loyer : </a:t>
            </a:r>
            <a:r>
              <a:rPr lang="fr-FR" sz="1600" i="1" dirty="0">
                <a:effectLst/>
                <a:ea typeface="Calibri" panose="020F0502020204030204" pitchFamily="34" charset="0"/>
                <a:cs typeface="Times New Roman" panose="02020603050405020304" pitchFamily="18" charset="0"/>
              </a:rPr>
              <a:t>« la maison est mise à la disposition par la ville (…) on paie un loyer de 500 euros par mois</a:t>
            </a:r>
            <a:r>
              <a:rPr lang="fr-FR" sz="1600" i="1" dirty="0">
                <a:ea typeface="Calibri" panose="020F0502020204030204" pitchFamily="34" charset="0"/>
                <a:cs typeface="Times New Roman" panose="02020603050405020304" pitchFamily="18" charset="0"/>
              </a:rPr>
              <a:t> »</a:t>
            </a:r>
            <a:r>
              <a:rPr lang="fr-FR" sz="1600" dirty="0">
                <a:ea typeface="Calibri" panose="020F0502020204030204" pitchFamily="34" charset="0"/>
                <a:cs typeface="Times New Roman" panose="02020603050405020304" pitchFamily="18" charset="0"/>
              </a:rPr>
              <a:t>. D’autres encore doivent se débrouiller par eux-mêmes et payer un loyer important. </a:t>
            </a:r>
          </a:p>
          <a:p>
            <a:pPr>
              <a:lnSpc>
                <a:spcPct val="150000"/>
              </a:lnSpc>
              <a:spcAft>
                <a:spcPts val="1200"/>
              </a:spcAft>
            </a:pPr>
            <a:r>
              <a:rPr lang="fr-FR" sz="1600" dirty="0">
                <a:effectLst/>
                <a:ea typeface="Calibri" panose="020F0502020204030204" pitchFamily="34" charset="0"/>
                <a:cs typeface="Times New Roman" panose="02020603050405020304" pitchFamily="18" charset="0"/>
              </a:rPr>
              <a:t>Ce</a:t>
            </a:r>
            <a:r>
              <a:rPr lang="fr-FR" sz="1600" dirty="0">
                <a:ea typeface="Calibri" panose="020F0502020204030204" pitchFamily="34" charset="0"/>
                <a:cs typeface="Times New Roman" panose="02020603050405020304" pitchFamily="18" charset="0"/>
              </a:rPr>
              <a:t>rtaine mairies soutiennent aussi le GEM par des subventions. </a:t>
            </a:r>
          </a:p>
          <a:p>
            <a:pPr>
              <a:lnSpc>
                <a:spcPct val="150000"/>
              </a:lnSpc>
              <a:spcAft>
                <a:spcPts val="1200"/>
              </a:spcAft>
            </a:pPr>
            <a:r>
              <a:rPr lang="fr-FR" sz="1600" dirty="0">
                <a:effectLst/>
                <a:ea typeface="Calibri" panose="020F0502020204030204" pitchFamily="34" charset="0"/>
                <a:cs typeface="Times New Roman" panose="02020603050405020304" pitchFamily="18" charset="0"/>
              </a:rPr>
              <a:t>Mais les relations ne sont pas toujours bonnes. Certaines m</a:t>
            </a:r>
            <a:r>
              <a:rPr lang="fr-FR" sz="1600" dirty="0">
                <a:ea typeface="Calibri" panose="020F0502020204030204" pitchFamily="34" charset="0"/>
                <a:cs typeface="Times New Roman" panose="02020603050405020304" pitchFamily="18" charset="0"/>
              </a:rPr>
              <a:t>airies montrent peu d’intérêt pour le GEM et ne se soucient pas des obstacles rencontrés pour réaliser leurs missions dans la ville. Pourtant comme dit un parrain : </a:t>
            </a:r>
            <a:r>
              <a:rPr lang="fr-FR" sz="1600" i="1" dirty="0">
                <a:ea typeface="Calibri" panose="020F0502020204030204" pitchFamily="34" charset="0"/>
                <a:cs typeface="Times New Roman" panose="02020603050405020304" pitchFamily="18" charset="0"/>
              </a:rPr>
              <a:t>« </a:t>
            </a:r>
            <a:r>
              <a:rPr lang="fr-FR" sz="1600" i="1" dirty="0">
                <a:latin typeface="Calibri" panose="020F0502020204030204" pitchFamily="34" charset="0"/>
                <a:ea typeface="Calibri" panose="020F0502020204030204" pitchFamily="34" charset="0"/>
                <a:cs typeface="Times New Roman" panose="02020603050405020304" pitchFamily="18" charset="0"/>
              </a:rPr>
              <a:t>Il est important</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que le GEM fasse partie de la vie locale et qu’il ait des retours (…) Le GEM est un faire-valoir pour les mairies. On voit tout ce que peuvent apporter les GEM aux autres. </a:t>
            </a:r>
            <a:r>
              <a:rPr lang="fr-FR" sz="1600" b="1" i="1" dirty="0">
                <a:effectLst/>
                <a:latin typeface="Calibri" panose="020F0502020204030204" pitchFamily="34" charset="0"/>
                <a:ea typeface="Calibri" panose="020F0502020204030204" pitchFamily="34" charset="0"/>
                <a:cs typeface="Times New Roman" panose="02020603050405020304" pitchFamily="18" charset="0"/>
              </a:rPr>
              <a:t>Les GEM apportent plus à la vie locale que ce que la mairie leur apporte</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a:t>
            </a:r>
            <a:r>
              <a:rPr lang="fr-FR" sz="1600" i="1" dirty="0">
                <a:effectLst/>
              </a:rPr>
              <a:t> </a:t>
            </a:r>
          </a:p>
          <a:p>
            <a:pPr>
              <a:lnSpc>
                <a:spcPct val="150000"/>
              </a:lnSpc>
              <a:spcAft>
                <a:spcPts val="1200"/>
              </a:spcAft>
            </a:pPr>
            <a:endParaRPr lang="fr-FR" sz="1600" dirty="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C87B380F-AE99-D3AE-8316-4680F0BABC9A}"/>
              </a:ext>
            </a:extLst>
          </p:cNvPr>
          <p:cNvSpPr txBox="1"/>
          <p:nvPr/>
        </p:nvSpPr>
        <p:spPr>
          <a:xfrm>
            <a:off x="516905" y="3326180"/>
            <a:ext cx="2810495" cy="1200329"/>
          </a:xfrm>
          <a:prstGeom prst="rect">
            <a:avLst/>
          </a:prstGeom>
          <a:noFill/>
        </p:spPr>
        <p:txBody>
          <a:bodyPr wrap="square" rtlCol="0">
            <a:spAutoFit/>
          </a:bodyPr>
          <a:lstStyle/>
          <a:p>
            <a:r>
              <a:rPr lang="fr-FR" sz="3600" dirty="0">
                <a:latin typeface="+mj-lt"/>
              </a:rPr>
              <a:t>Les relations avec la mairie</a:t>
            </a:r>
          </a:p>
        </p:txBody>
      </p:sp>
    </p:spTree>
    <p:extLst>
      <p:ext uri="{BB962C8B-B14F-4D97-AF65-F5344CB8AC3E}">
        <p14:creationId xmlns:p14="http://schemas.microsoft.com/office/powerpoint/2010/main" val="364417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73FEE-23B5-9116-4A9E-F3C73877C23E}"/>
              </a:ext>
            </a:extLst>
          </p:cNvPr>
          <p:cNvSpPr>
            <a:spLocks noGrp="1"/>
          </p:cNvSpPr>
          <p:nvPr>
            <p:ph type="sldNum" sz="quarter" idx="12"/>
          </p:nvPr>
        </p:nvSpPr>
        <p:spPr/>
        <p:txBody>
          <a:bodyPr/>
          <a:lstStyle/>
          <a:p>
            <a:fld id="{AE4D1A92-8E47-BB43-A869-29E5312AD25E}" type="slidenum">
              <a:rPr lang="fr-FR" smtClean="0"/>
              <a:t>36</a:t>
            </a:fld>
            <a:endParaRPr lang="fr-FR"/>
          </a:p>
        </p:txBody>
      </p:sp>
      <p:sp>
        <p:nvSpPr>
          <p:cNvPr id="5" name="ZoneTexte 4">
            <a:extLst>
              <a:ext uri="{FF2B5EF4-FFF2-40B4-BE49-F238E27FC236}">
                <a16:creationId xmlns:a16="http://schemas.microsoft.com/office/drawing/2014/main" id="{AAC7F284-EB71-31A8-5DBB-4040EF6AD510}"/>
              </a:ext>
            </a:extLst>
          </p:cNvPr>
          <p:cNvSpPr txBox="1"/>
          <p:nvPr/>
        </p:nvSpPr>
        <p:spPr>
          <a:xfrm>
            <a:off x="3771902" y="622300"/>
            <a:ext cx="8013699" cy="5455596"/>
          </a:xfrm>
          <a:prstGeom prst="rect">
            <a:avLst/>
          </a:prstGeom>
          <a:noFill/>
        </p:spPr>
        <p:txBody>
          <a:bodyPr wrap="square" rtlCol="0">
            <a:spAutoFit/>
          </a:bodyPr>
          <a:lstStyle/>
          <a:p>
            <a:pPr>
              <a:lnSpc>
                <a:spcPct val="150000"/>
              </a:lnSpc>
              <a:spcAft>
                <a:spcPts val="600"/>
              </a:spcAft>
            </a:pPr>
            <a:r>
              <a:rPr lang="fr-FR" sz="1600" dirty="0">
                <a:ea typeface="Calibri" panose="020F0502020204030204" pitchFamily="34" charset="0"/>
                <a:cs typeface="Times New Roman" panose="02020603050405020304" pitchFamily="18" charset="0"/>
              </a:rPr>
              <a:t>Les </a:t>
            </a:r>
            <a:r>
              <a:rPr lang="fr-FR" sz="1600" dirty="0">
                <a:effectLst/>
                <a:ea typeface="Calibri" panose="020F0502020204030204" pitchFamily="34" charset="0"/>
                <a:cs typeface="Times New Roman" panose="02020603050405020304" pitchFamily="18" charset="0"/>
              </a:rPr>
              <a:t>relations avec la mairie dépendent des relations qui ont pu se nouer dans le temps. Les possibilités de coopération, de conventionnement et de partenariat sont multiples  :</a:t>
            </a:r>
          </a:p>
          <a:p>
            <a:pPr marL="285750" indent="-285750">
              <a:lnSpc>
                <a:spcPct val="150000"/>
              </a:lnSpc>
              <a:spcAft>
                <a:spcPts val="600"/>
              </a:spcAft>
              <a:buFontTx/>
              <a:buChar char="-"/>
            </a:pPr>
            <a:r>
              <a:rPr lang="fr-FR" sz="1600" dirty="0">
                <a:ea typeface="Calibri" panose="020F0502020204030204" pitchFamily="34" charset="0"/>
                <a:cs typeface="Times New Roman" panose="02020603050405020304" pitchFamily="18" charset="0"/>
              </a:rPr>
              <a:t>Participer aux évènements de la ville pour se faire connaître et de construire des liens avec les élus, les services de la mairie et les autres associations. </a:t>
            </a:r>
          </a:p>
          <a:p>
            <a:pPr marL="285750" indent="-285750">
              <a:lnSpc>
                <a:spcPct val="150000"/>
              </a:lnSpc>
              <a:spcAft>
                <a:spcPts val="600"/>
              </a:spcAft>
              <a:buFontTx/>
              <a:buChar char="-"/>
            </a:pPr>
            <a:r>
              <a:rPr lang="fr-FR" sz="1600" dirty="0">
                <a:ea typeface="Calibri" panose="020F0502020204030204" pitchFamily="34" charset="0"/>
                <a:cs typeface="Times New Roman" panose="02020603050405020304" pitchFamily="18" charset="0"/>
              </a:rPr>
              <a:t>Entreprendre une action sur la ville peut aider à démarrer des collaborations avec d’autres partenaires de proximité. Cela peut être une action de sensibilisation, pour </a:t>
            </a:r>
            <a:r>
              <a:rPr lang="fr-FR" sz="1600" i="1" dirty="0">
                <a:ea typeface="Calibri" panose="020F0502020204030204" pitchFamily="34" charset="0"/>
                <a:cs typeface="Times New Roman" panose="02020603050405020304" pitchFamily="18" charset="0"/>
              </a:rPr>
              <a:t>« </a:t>
            </a:r>
            <a:r>
              <a:rPr lang="fr-FR" sz="1600" i="1" dirty="0">
                <a:effectLst/>
                <a:ea typeface="Calibri" panose="020F0502020204030204" pitchFamily="34" charset="0"/>
                <a:cs typeface="Times New Roman" panose="02020603050405020304" pitchFamily="18" charset="0"/>
              </a:rPr>
              <a:t>parler de la maladie psychique librement, et ainsi se sentir valorisé d’intervenir auprès de différentes populations », </a:t>
            </a:r>
            <a:r>
              <a:rPr lang="fr-FR" sz="1600" dirty="0">
                <a:effectLst/>
                <a:ea typeface="Calibri" panose="020F0502020204030204" pitchFamily="34" charset="0"/>
                <a:cs typeface="Times New Roman" panose="02020603050405020304" pitchFamily="18" charset="0"/>
              </a:rPr>
              <a:t>ou</a:t>
            </a:r>
            <a:r>
              <a:rPr lang="fr-FR" sz="1600" i="1" dirty="0">
                <a:effectLst/>
                <a:ea typeface="Calibri" panose="020F0502020204030204" pitchFamily="34" charset="0"/>
                <a:cs typeface="Times New Roman" panose="02020603050405020304" pitchFamily="18" charset="0"/>
              </a:rPr>
              <a:t> </a:t>
            </a:r>
            <a:r>
              <a:rPr lang="fr-FR" sz="1600" dirty="0">
                <a:effectLst/>
                <a:ea typeface="Calibri" panose="020F0502020204030204" pitchFamily="34" charset="0"/>
                <a:cs typeface="Times New Roman" panose="02020603050405020304" pitchFamily="18" charset="0"/>
              </a:rPr>
              <a:t>une invitation, par exemple l’organisation d’un repas solidaire.</a:t>
            </a:r>
          </a:p>
          <a:p>
            <a:pPr marL="285750" indent="-285750">
              <a:lnSpc>
                <a:spcPct val="150000"/>
              </a:lnSpc>
              <a:spcAft>
                <a:spcPts val="600"/>
              </a:spcAft>
              <a:buFontTx/>
              <a:buChar char="-"/>
            </a:pPr>
            <a:r>
              <a:rPr lang="fr-FR" sz="1600" dirty="0">
                <a:latin typeface="Calibri" panose="020F0502020204030204" pitchFamily="34" charset="0"/>
                <a:ea typeface="Calibri" panose="020F0502020204030204" pitchFamily="34" charset="0"/>
                <a:cs typeface="Times New Roman" panose="02020603050405020304" pitchFamily="18" charset="0"/>
              </a:rPr>
              <a:t>L’utilisation de ressources municipales permet de compléter les activités du GEM et d’ouvrir de nouveaux horizons. Par exemple : les ateliers informatiques, les ateliers d’aide à la réinsertion professionnelle, les projets artistiques, etc. : « </a:t>
            </a:r>
            <a:r>
              <a:rPr lang="fr-FR" sz="1600" i="1" dirty="0">
                <a:effectLst/>
                <a:latin typeface="Calibri" panose="020F0502020204030204" pitchFamily="34" charset="0"/>
                <a:ea typeface="Calibri" panose="020F0502020204030204" pitchFamily="34" charset="0"/>
                <a:cs typeface="Times New Roman" panose="02020603050405020304" pitchFamily="18" charset="0"/>
              </a:rPr>
              <a:t>On prend conscience </a:t>
            </a:r>
            <a:r>
              <a:rPr lang="fr-FR" sz="1600" b="1" i="1" dirty="0">
                <a:effectLst/>
                <a:latin typeface="Calibri" panose="020F0502020204030204" pitchFamily="34" charset="0"/>
                <a:ea typeface="Calibri" panose="020F0502020204030204" pitchFamily="34" charset="0"/>
                <a:cs typeface="Times New Roman" panose="02020603050405020304" pitchFamily="18" charset="0"/>
              </a:rPr>
              <a:t>qu’il existe des structures en dehors du GEM qui peuvent aider et accompagner</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Je vais à l’atelier informatique à la mairie, je trouve du plaisir à apprendre des choses nouvelles ». (une adhérente) </a:t>
            </a:r>
            <a:endParaRPr lang="fr-FR"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C87B380F-AE99-D3AE-8316-4680F0BABC9A}"/>
              </a:ext>
            </a:extLst>
          </p:cNvPr>
          <p:cNvSpPr txBox="1"/>
          <p:nvPr/>
        </p:nvSpPr>
        <p:spPr>
          <a:xfrm>
            <a:off x="596900" y="3126048"/>
            <a:ext cx="2959100" cy="2308324"/>
          </a:xfrm>
          <a:prstGeom prst="rect">
            <a:avLst/>
          </a:prstGeom>
          <a:noFill/>
        </p:spPr>
        <p:txBody>
          <a:bodyPr wrap="square" rtlCol="0">
            <a:spAutoFit/>
          </a:bodyPr>
          <a:lstStyle/>
          <a:p>
            <a:r>
              <a:rPr lang="fr-FR" sz="3600" dirty="0">
                <a:latin typeface="+mj-lt"/>
              </a:rPr>
              <a:t>De multiples façons de participer à la vie locale</a:t>
            </a:r>
          </a:p>
        </p:txBody>
      </p:sp>
      <p:pic>
        <p:nvPicPr>
          <p:cNvPr id="4" name="Picture 2" descr="Coin des solidarités">
            <a:extLst>
              <a:ext uri="{FF2B5EF4-FFF2-40B4-BE49-F238E27FC236}">
                <a16:creationId xmlns:a16="http://schemas.microsoft.com/office/drawing/2014/main" id="{A5CD031C-09E6-FD7E-8B47-5FB00ABD7B1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9892" r="10549"/>
          <a:stretch/>
        </p:blipFill>
        <p:spPr bwMode="auto">
          <a:xfrm>
            <a:off x="406399" y="622300"/>
            <a:ext cx="2814989" cy="195485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9882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73FEE-23B5-9116-4A9E-F3C73877C23E}"/>
              </a:ext>
            </a:extLst>
          </p:cNvPr>
          <p:cNvSpPr>
            <a:spLocks noGrp="1"/>
          </p:cNvSpPr>
          <p:nvPr>
            <p:ph type="sldNum" sz="quarter" idx="12"/>
          </p:nvPr>
        </p:nvSpPr>
        <p:spPr/>
        <p:txBody>
          <a:bodyPr/>
          <a:lstStyle/>
          <a:p>
            <a:fld id="{AE4D1A92-8E47-BB43-A869-29E5312AD25E}" type="slidenum">
              <a:rPr lang="fr-FR" smtClean="0"/>
              <a:t>37</a:t>
            </a:fld>
            <a:endParaRPr lang="fr-FR"/>
          </a:p>
        </p:txBody>
      </p:sp>
      <p:sp>
        <p:nvSpPr>
          <p:cNvPr id="5" name="ZoneTexte 4">
            <a:extLst>
              <a:ext uri="{FF2B5EF4-FFF2-40B4-BE49-F238E27FC236}">
                <a16:creationId xmlns:a16="http://schemas.microsoft.com/office/drawing/2014/main" id="{AAC7F284-EB71-31A8-5DBB-4040EF6AD510}"/>
              </a:ext>
            </a:extLst>
          </p:cNvPr>
          <p:cNvSpPr txBox="1"/>
          <p:nvPr/>
        </p:nvSpPr>
        <p:spPr>
          <a:xfrm>
            <a:off x="3797300" y="458724"/>
            <a:ext cx="8001000" cy="5963427"/>
          </a:xfrm>
          <a:prstGeom prst="rect">
            <a:avLst/>
          </a:prstGeom>
          <a:noFill/>
        </p:spPr>
        <p:txBody>
          <a:bodyPr wrap="square" rtlCol="0">
            <a:spAutoFit/>
          </a:bodyPr>
          <a:lstStyle/>
          <a:p>
            <a:pPr>
              <a:lnSpc>
                <a:spcPct val="150000"/>
              </a:lnSpc>
            </a:pPr>
            <a:r>
              <a:rPr lang="fr-FR" sz="1600" dirty="0"/>
              <a:t>L’expérience des adhérents des GEM est essentielle dans les débats sur la politique locale de santé. Il est important que les </a:t>
            </a:r>
            <a:r>
              <a:rPr lang="fr-FR" sz="1600" b="1" dirty="0"/>
              <a:t>GEM participent aux Conseil local de santé mentale </a:t>
            </a:r>
            <a:r>
              <a:rPr lang="fr-FR" sz="1600" dirty="0"/>
              <a:t>(CLSM).</a:t>
            </a:r>
          </a:p>
          <a:p>
            <a:pPr>
              <a:lnSpc>
                <a:spcPct val="150000"/>
              </a:lnSpc>
            </a:pPr>
            <a:r>
              <a:rPr lang="fr-FR" sz="1600" dirty="0"/>
              <a:t>Il serait utile de </a:t>
            </a:r>
            <a:r>
              <a:rPr lang="fr-FR" sz="1600" dirty="0">
                <a:effectLst/>
                <a:ea typeface="Calibri" panose="020F0502020204030204" pitchFamily="34" charset="0"/>
                <a:cs typeface="Times New Roman" panose="02020603050405020304" pitchFamily="18" charset="0"/>
              </a:rPr>
              <a:t>sensibiliser les communes à la question de la santé mentale de leurs habitants</a:t>
            </a:r>
            <a:r>
              <a:rPr lang="fr-FR" sz="1600" dirty="0">
                <a:ea typeface="Calibri" panose="020F0502020204030204" pitchFamily="34" charset="0"/>
                <a:cs typeface="Times New Roman" panose="02020603050405020304" pitchFamily="18" charset="0"/>
              </a:rPr>
              <a:t>, pour favoriser l’entraide et la participation à la vie locale. </a:t>
            </a:r>
            <a:r>
              <a:rPr lang="fr-FR" sz="1600" dirty="0">
                <a:cs typeface="Times New Roman" panose="02020603050405020304" pitchFamily="18" charset="0"/>
              </a:rPr>
              <a:t>Et il serait intéressant d’</a:t>
            </a:r>
            <a:r>
              <a:rPr lang="fr-FR" sz="1600" dirty="0">
                <a:effectLst/>
                <a:ea typeface="Calibri" panose="020F0502020204030204" pitchFamily="34" charset="0"/>
                <a:cs typeface="Times New Roman" panose="02020603050405020304" pitchFamily="18" charset="0"/>
              </a:rPr>
              <a:t>associer les maires au Comité national du suivi des GEM.  </a:t>
            </a:r>
            <a:endParaRPr lang="fr-FR" sz="1600" dirty="0"/>
          </a:p>
          <a:p>
            <a:pPr>
              <a:lnSpc>
                <a:spcPct val="150000"/>
              </a:lnSpc>
            </a:pPr>
            <a:r>
              <a:rPr lang="fr-FR" sz="1600" dirty="0"/>
              <a:t>Sur la participation à la vie locale, les participants aux groupes de parole ont proposé :</a:t>
            </a:r>
          </a:p>
          <a:p>
            <a:pPr marL="342900" indent="-342900">
              <a:lnSpc>
                <a:spcPct val="150000"/>
              </a:lnSpc>
              <a:buFont typeface="+mj-lt"/>
              <a:buAutoNum type="arabicPeriod"/>
            </a:pPr>
            <a:r>
              <a:rPr lang="fr-FR" dirty="0">
                <a:solidFill>
                  <a:srgbClr val="002060"/>
                </a:solidFill>
                <a:cs typeface="Arial" panose="020B0604020202020204" pitchFamily="34" charset="0"/>
              </a:rPr>
              <a:t>Mettre en œuvre une </a:t>
            </a:r>
            <a:r>
              <a:rPr lang="fr-FR" dirty="0">
                <a:solidFill>
                  <a:schemeClr val="accent2">
                    <a:lumMod val="75000"/>
                  </a:schemeClr>
                </a:solidFill>
                <a:cs typeface="Arial" panose="020B0604020202020204" pitchFamily="34" charset="0"/>
              </a:rPr>
              <a:t>campagne nationale de sensibilisation des communes à la question de la santé mentale </a:t>
            </a:r>
            <a:r>
              <a:rPr lang="fr-FR" dirty="0">
                <a:solidFill>
                  <a:srgbClr val="002060"/>
                </a:solidFill>
                <a:cs typeface="Arial" panose="020B0604020202020204" pitchFamily="34" charset="0"/>
              </a:rPr>
              <a:t>de leurs habitants ;</a:t>
            </a:r>
          </a:p>
          <a:p>
            <a:pPr marL="342900" indent="-342900">
              <a:lnSpc>
                <a:spcPct val="150000"/>
              </a:lnSpc>
              <a:buFont typeface="+mj-lt"/>
              <a:buAutoNum type="arabicPeriod"/>
            </a:pPr>
            <a:r>
              <a:rPr lang="fr-FR" dirty="0">
                <a:solidFill>
                  <a:schemeClr val="accent1">
                    <a:lumMod val="50000"/>
                  </a:schemeClr>
                </a:solidFill>
                <a:cs typeface="Arial" panose="020B0604020202020204" pitchFamily="34" charset="0"/>
              </a:rPr>
              <a:t>Développer de </a:t>
            </a:r>
            <a:r>
              <a:rPr lang="fr-FR" dirty="0">
                <a:solidFill>
                  <a:schemeClr val="accent2">
                    <a:lumMod val="75000"/>
                  </a:schemeClr>
                </a:solidFill>
                <a:cs typeface="Arial" panose="020B0604020202020204" pitchFamily="34" charset="0"/>
              </a:rPr>
              <a:t>nouvelles formes de relations avec la villes </a:t>
            </a:r>
            <a:r>
              <a:rPr lang="fr-FR" dirty="0">
                <a:solidFill>
                  <a:srgbClr val="002060"/>
                </a:solidFill>
                <a:cs typeface="Arial" panose="020B0604020202020204" pitchFamily="34" charset="0"/>
              </a:rPr>
              <a:t>(emploi, logements, transports..) et de participation aux évènements locaux</a:t>
            </a:r>
          </a:p>
          <a:p>
            <a:pPr marL="342900" indent="-342900">
              <a:lnSpc>
                <a:spcPct val="150000"/>
              </a:lnSpc>
              <a:buFont typeface="+mj-lt"/>
              <a:buAutoNum type="arabicPeriod"/>
            </a:pPr>
            <a:r>
              <a:rPr lang="fr-FR" dirty="0">
                <a:solidFill>
                  <a:schemeClr val="accent1">
                    <a:lumMod val="50000"/>
                  </a:schemeClr>
                </a:solidFill>
                <a:cs typeface="Arial" panose="020B0604020202020204" pitchFamily="34" charset="0"/>
              </a:rPr>
              <a:t>Soutenir la </a:t>
            </a:r>
            <a:r>
              <a:rPr lang="fr-FR" dirty="0">
                <a:solidFill>
                  <a:schemeClr val="accent2">
                    <a:lumMod val="75000"/>
                  </a:schemeClr>
                </a:solidFill>
                <a:cs typeface="Arial" panose="020B0604020202020204" pitchFamily="34" charset="0"/>
              </a:rPr>
              <a:t>participation de représentants des GEM à la politique de santé</a:t>
            </a:r>
            <a:r>
              <a:rPr lang="fr-FR" dirty="0">
                <a:solidFill>
                  <a:srgbClr val="002060"/>
                </a:solidFill>
                <a:cs typeface="Arial" panose="020B0604020202020204" pitchFamily="34" charset="0"/>
              </a:rPr>
              <a:t> (CLSM)</a:t>
            </a:r>
          </a:p>
          <a:p>
            <a:pPr marL="342900" indent="-342900">
              <a:lnSpc>
                <a:spcPct val="150000"/>
              </a:lnSpc>
              <a:buFont typeface="+mj-lt"/>
              <a:buAutoNum type="arabicPeriod"/>
            </a:pPr>
            <a:r>
              <a:rPr lang="fr-FR" dirty="0">
                <a:solidFill>
                  <a:srgbClr val="002060"/>
                </a:solidFill>
                <a:cs typeface="Arial" panose="020B0604020202020204" pitchFamily="34" charset="0"/>
              </a:rPr>
              <a:t>Proposer à </a:t>
            </a:r>
            <a:r>
              <a:rPr lang="fr-FR" dirty="0">
                <a:solidFill>
                  <a:schemeClr val="accent2">
                    <a:lumMod val="75000"/>
                  </a:schemeClr>
                </a:solidFill>
                <a:cs typeface="Arial" panose="020B0604020202020204" pitchFamily="34" charset="0"/>
              </a:rPr>
              <a:t>l’Association des Maires de France de siéger au Comité de Pilotage de Suivi des GEM</a:t>
            </a:r>
          </a:p>
          <a:p>
            <a:pPr>
              <a:lnSpc>
                <a:spcPct val="150000"/>
              </a:lnSpc>
            </a:pPr>
            <a:endParaRPr lang="fr-FR" sz="1600" i="1" dirty="0"/>
          </a:p>
        </p:txBody>
      </p:sp>
      <p:pic>
        <p:nvPicPr>
          <p:cNvPr id="4" name="Picture 2" descr="Coin des solidarités">
            <a:extLst>
              <a:ext uri="{FF2B5EF4-FFF2-40B4-BE49-F238E27FC236}">
                <a16:creationId xmlns:a16="http://schemas.microsoft.com/office/drawing/2014/main" id="{A5CD031C-09E6-FD7E-8B47-5FB00ABD7B1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9892" r="10549"/>
          <a:stretch/>
        </p:blipFill>
        <p:spPr bwMode="auto">
          <a:xfrm>
            <a:off x="495300" y="467177"/>
            <a:ext cx="2959100" cy="205493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ZoneTexte 2">
            <a:extLst>
              <a:ext uri="{FF2B5EF4-FFF2-40B4-BE49-F238E27FC236}">
                <a16:creationId xmlns:a16="http://schemas.microsoft.com/office/drawing/2014/main" id="{C93AC459-568D-C8C4-6479-7B009DEB1F02}"/>
              </a:ext>
            </a:extLst>
          </p:cNvPr>
          <p:cNvSpPr txBox="1"/>
          <p:nvPr/>
        </p:nvSpPr>
        <p:spPr>
          <a:xfrm>
            <a:off x="609600" y="3055034"/>
            <a:ext cx="2959099" cy="2308324"/>
          </a:xfrm>
          <a:prstGeom prst="rect">
            <a:avLst/>
          </a:prstGeom>
          <a:noFill/>
        </p:spPr>
        <p:txBody>
          <a:bodyPr wrap="square" rtlCol="0">
            <a:spAutoFit/>
          </a:bodyPr>
          <a:lstStyle/>
          <a:p>
            <a:r>
              <a:rPr lang="fr-FR" sz="3600" dirty="0">
                <a:latin typeface="+mj-lt"/>
              </a:rPr>
              <a:t>Participer à la politique locale de santé mentale</a:t>
            </a:r>
          </a:p>
        </p:txBody>
      </p:sp>
    </p:spTree>
    <p:extLst>
      <p:ext uri="{BB962C8B-B14F-4D97-AF65-F5344CB8AC3E}">
        <p14:creationId xmlns:p14="http://schemas.microsoft.com/office/powerpoint/2010/main" val="15834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042" y="-1044"/>
            <a:ext cx="6175647"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ZoneTexte 6">
            <a:extLst>
              <a:ext uri="{FF2B5EF4-FFF2-40B4-BE49-F238E27FC236}">
                <a16:creationId xmlns:a16="http://schemas.microsoft.com/office/drawing/2014/main" id="{53A73A01-BCFB-6F5A-07A0-22B8E2FCE859}"/>
              </a:ext>
            </a:extLst>
          </p:cNvPr>
          <p:cNvSpPr txBox="1"/>
          <p:nvPr/>
        </p:nvSpPr>
        <p:spPr>
          <a:xfrm>
            <a:off x="5628081" y="947567"/>
            <a:ext cx="4925568" cy="3785652"/>
          </a:xfrm>
          <a:prstGeom prst="rect">
            <a:avLst/>
          </a:prstGeom>
          <a:noFill/>
        </p:spPr>
        <p:txBody>
          <a:bodyPr wrap="square">
            <a:spAutoFit/>
          </a:bodyPr>
          <a:lstStyle/>
          <a:p>
            <a:r>
              <a:rPr lang="fr-FR" sz="6000" b="1" dirty="0"/>
              <a:t>1. La traversée de la crise sanitaire de 2020</a:t>
            </a:r>
          </a:p>
        </p:txBody>
      </p:sp>
      <p:sp>
        <p:nvSpPr>
          <p:cNvPr id="15" name="Espace réservé du numéro de diapositive 14">
            <a:extLst>
              <a:ext uri="{FF2B5EF4-FFF2-40B4-BE49-F238E27FC236}">
                <a16:creationId xmlns:a16="http://schemas.microsoft.com/office/drawing/2014/main" id="{1E3C8D01-8B67-FFCC-2EE5-B623BE17D027}"/>
              </a:ext>
            </a:extLst>
          </p:cNvPr>
          <p:cNvSpPr>
            <a:spLocks noGrp="1"/>
          </p:cNvSpPr>
          <p:nvPr>
            <p:ph type="sldNum" sz="quarter" idx="12"/>
          </p:nvPr>
        </p:nvSpPr>
        <p:spPr/>
        <p:txBody>
          <a:bodyPr/>
          <a:lstStyle/>
          <a:p>
            <a:fld id="{AE4D1A92-8E47-BB43-A869-29E5312AD25E}" type="slidenum">
              <a:rPr lang="fr-FR" smtClean="0"/>
              <a:t>4</a:t>
            </a:fld>
            <a:endParaRPr lang="fr-FR"/>
          </a:p>
        </p:txBody>
      </p:sp>
      <p:sp>
        <p:nvSpPr>
          <p:cNvPr id="17" name="ZoneTexte 16">
            <a:extLst>
              <a:ext uri="{FF2B5EF4-FFF2-40B4-BE49-F238E27FC236}">
                <a16:creationId xmlns:a16="http://schemas.microsoft.com/office/drawing/2014/main" id="{C17BC141-2B29-CBD0-4EDC-182B43DF8E16}"/>
              </a:ext>
            </a:extLst>
          </p:cNvPr>
          <p:cNvSpPr txBox="1"/>
          <p:nvPr/>
        </p:nvSpPr>
        <p:spPr>
          <a:xfrm>
            <a:off x="6134551" y="5120374"/>
            <a:ext cx="3421129" cy="461665"/>
          </a:xfrm>
          <a:prstGeom prst="rect">
            <a:avLst/>
          </a:prstGeom>
          <a:noFill/>
        </p:spPr>
        <p:txBody>
          <a:bodyPr wrap="none" rtlCol="0">
            <a:spAutoFit/>
          </a:bodyPr>
          <a:lstStyle/>
          <a:p>
            <a:r>
              <a:rPr lang="fr-FR" sz="2400" dirty="0"/>
              <a:t>1</a:t>
            </a:r>
            <a:r>
              <a:rPr lang="fr-FR" sz="2400" baseline="30000" dirty="0"/>
              <a:t>ère</a:t>
            </a:r>
            <a:r>
              <a:rPr lang="fr-FR" sz="2400" dirty="0"/>
              <a:t> phase de la recherche</a:t>
            </a:r>
          </a:p>
        </p:txBody>
      </p:sp>
    </p:spTree>
    <p:extLst>
      <p:ext uri="{BB962C8B-B14F-4D97-AF65-F5344CB8AC3E}">
        <p14:creationId xmlns:p14="http://schemas.microsoft.com/office/powerpoint/2010/main" val="365150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658BC-4D64-80B9-E3DF-3727EFFBE98B}"/>
              </a:ext>
            </a:extLst>
          </p:cNvPr>
          <p:cNvSpPr>
            <a:spLocks noGrp="1"/>
          </p:cNvSpPr>
          <p:nvPr>
            <p:ph type="title"/>
          </p:nvPr>
        </p:nvSpPr>
        <p:spPr>
          <a:xfrm>
            <a:off x="836612" y="260773"/>
            <a:ext cx="10515600" cy="1151403"/>
          </a:xfrm>
        </p:spPr>
        <p:txBody>
          <a:bodyPr>
            <a:normAutofit/>
          </a:bodyPr>
          <a:lstStyle/>
          <a:p>
            <a:r>
              <a:rPr lang="fr-FR" sz="4000" dirty="0">
                <a:latin typeface="Arial" panose="020B0604020202020204" pitchFamily="34" charset="0"/>
                <a:cs typeface="Arial" panose="020B0604020202020204" pitchFamily="34" charset="0"/>
              </a:rPr>
              <a:t>Pendant la crise covid, des difficultés vécues</a:t>
            </a:r>
          </a:p>
        </p:txBody>
      </p:sp>
      <p:sp>
        <p:nvSpPr>
          <p:cNvPr id="3" name="Espace réservé du texte 2">
            <a:extLst>
              <a:ext uri="{FF2B5EF4-FFF2-40B4-BE49-F238E27FC236}">
                <a16:creationId xmlns:a16="http://schemas.microsoft.com/office/drawing/2014/main" id="{36E5E2C7-B959-96D3-FD74-8F6A90CE6BFE}"/>
              </a:ext>
            </a:extLst>
          </p:cNvPr>
          <p:cNvSpPr>
            <a:spLocks noGrp="1"/>
          </p:cNvSpPr>
          <p:nvPr>
            <p:ph type="body" idx="1"/>
          </p:nvPr>
        </p:nvSpPr>
        <p:spPr>
          <a:xfrm>
            <a:off x="862014" y="1217902"/>
            <a:ext cx="5157787" cy="823912"/>
          </a:xfrm>
        </p:spPr>
        <p:txBody>
          <a:bodyPr/>
          <a:lstStyle/>
          <a:p>
            <a:r>
              <a:rPr lang="fr-FR" dirty="0">
                <a:latin typeface="Arial" panose="020B0604020202020204" pitchFamily="34" charset="0"/>
                <a:cs typeface="Arial" panose="020B0604020202020204" pitchFamily="34" charset="0"/>
              </a:rPr>
              <a:t>Pour les adhérents</a:t>
            </a:r>
          </a:p>
        </p:txBody>
      </p:sp>
      <p:sp>
        <p:nvSpPr>
          <p:cNvPr id="5" name="Espace réservé du texte 4">
            <a:extLst>
              <a:ext uri="{FF2B5EF4-FFF2-40B4-BE49-F238E27FC236}">
                <a16:creationId xmlns:a16="http://schemas.microsoft.com/office/drawing/2014/main" id="{83028905-0D43-0F86-EF92-D51D4C435B32}"/>
              </a:ext>
            </a:extLst>
          </p:cNvPr>
          <p:cNvSpPr>
            <a:spLocks noGrp="1"/>
          </p:cNvSpPr>
          <p:nvPr>
            <p:ph type="body" sz="quarter" idx="3"/>
          </p:nvPr>
        </p:nvSpPr>
        <p:spPr>
          <a:xfrm>
            <a:off x="6459796" y="1301780"/>
            <a:ext cx="5183188" cy="823912"/>
          </a:xfrm>
        </p:spPr>
        <p:txBody>
          <a:bodyPr/>
          <a:lstStyle/>
          <a:p>
            <a:r>
              <a:rPr lang="fr-FR" dirty="0">
                <a:latin typeface="Arial" panose="020B0604020202020204" pitchFamily="34" charset="0"/>
                <a:cs typeface="Arial" panose="020B0604020202020204" pitchFamily="34" charset="0"/>
              </a:rPr>
              <a:t>Pour les salariés</a:t>
            </a:r>
          </a:p>
        </p:txBody>
      </p:sp>
      <p:sp>
        <p:nvSpPr>
          <p:cNvPr id="7" name="ZoneTexte 6">
            <a:extLst>
              <a:ext uri="{FF2B5EF4-FFF2-40B4-BE49-F238E27FC236}">
                <a16:creationId xmlns:a16="http://schemas.microsoft.com/office/drawing/2014/main" id="{F00DED75-DE4B-3F5E-EBD9-5D733095C57F}"/>
              </a:ext>
            </a:extLst>
          </p:cNvPr>
          <p:cNvSpPr txBox="1"/>
          <p:nvPr/>
        </p:nvSpPr>
        <p:spPr>
          <a:xfrm>
            <a:off x="2384734" y="2341137"/>
            <a:ext cx="1571625" cy="923330"/>
          </a:xfrm>
          <a:prstGeom prst="rect">
            <a:avLst/>
          </a:prstGeom>
          <a:solidFill>
            <a:srgbClr val="FFFF00"/>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Isolement</a:t>
            </a:r>
          </a:p>
          <a:p>
            <a:pPr algn="ct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205C0D7F-3A40-92E9-8448-5ABD736D4CD4}"/>
              </a:ext>
            </a:extLst>
          </p:cNvPr>
          <p:cNvSpPr txBox="1"/>
          <p:nvPr/>
        </p:nvSpPr>
        <p:spPr>
          <a:xfrm>
            <a:off x="1137897" y="2525802"/>
            <a:ext cx="1367727" cy="1200329"/>
          </a:xfrm>
          <a:prstGeom prst="rect">
            <a:avLst/>
          </a:prstGeom>
          <a:solidFill>
            <a:srgbClr val="FF9933"/>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Anxiété, peur, angoisse</a:t>
            </a:r>
          </a:p>
          <a:p>
            <a:endParaRPr lang="fr-FR"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7A260F51-453A-9230-4CC6-6217B980A401}"/>
              </a:ext>
            </a:extLst>
          </p:cNvPr>
          <p:cNvSpPr txBox="1"/>
          <p:nvPr/>
        </p:nvSpPr>
        <p:spPr>
          <a:xfrm>
            <a:off x="3306179" y="3000491"/>
            <a:ext cx="1300360" cy="923330"/>
          </a:xfrm>
          <a:prstGeom prst="rect">
            <a:avLst/>
          </a:prstGeom>
          <a:solidFill>
            <a:srgbClr val="92D050"/>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Ennui</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p:txBody>
      </p:sp>
      <p:sp>
        <p:nvSpPr>
          <p:cNvPr id="10" name="ZoneTexte 9">
            <a:extLst>
              <a:ext uri="{FF2B5EF4-FFF2-40B4-BE49-F238E27FC236}">
                <a16:creationId xmlns:a16="http://schemas.microsoft.com/office/drawing/2014/main" id="{06412FB0-102A-761C-93C4-EC8880AD74AB}"/>
              </a:ext>
            </a:extLst>
          </p:cNvPr>
          <p:cNvSpPr txBox="1"/>
          <p:nvPr/>
        </p:nvSpPr>
        <p:spPr>
          <a:xfrm>
            <a:off x="6417457" y="2476153"/>
            <a:ext cx="1702579" cy="1477328"/>
          </a:xfrm>
          <a:prstGeom prst="rect">
            <a:avLst/>
          </a:prstGeom>
          <a:solidFill>
            <a:srgbClr val="CC99FF"/>
          </a:solidFill>
          <a:ln>
            <a:solidFill>
              <a:schemeClr val="tx1"/>
            </a:solidFill>
          </a:ln>
          <a:effectLst>
            <a:glow rad="63500">
              <a:schemeClr val="accent5">
                <a:satMod val="175000"/>
                <a:alpha val="40000"/>
              </a:schemeClr>
            </a:glow>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Isolement, manque d’encadrement</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p:txBody>
      </p:sp>
      <p:sp>
        <p:nvSpPr>
          <p:cNvPr id="11" name="ZoneTexte 10">
            <a:extLst>
              <a:ext uri="{FF2B5EF4-FFF2-40B4-BE49-F238E27FC236}">
                <a16:creationId xmlns:a16="http://schemas.microsoft.com/office/drawing/2014/main" id="{1E290D8E-C418-FAA3-1C86-BDA5347392E0}"/>
              </a:ext>
            </a:extLst>
          </p:cNvPr>
          <p:cNvSpPr txBox="1"/>
          <p:nvPr/>
        </p:nvSpPr>
        <p:spPr>
          <a:xfrm>
            <a:off x="6928735" y="3705561"/>
            <a:ext cx="2314333" cy="1200329"/>
          </a:xfrm>
          <a:prstGeom prst="rect">
            <a:avLst/>
          </a:prstGeom>
          <a:solidFill>
            <a:srgbClr val="FF9933"/>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Beaucoup de demandes de soutien de la part des adhérents </a:t>
            </a:r>
          </a:p>
        </p:txBody>
      </p:sp>
      <p:sp>
        <p:nvSpPr>
          <p:cNvPr id="12" name="ZoneTexte 11">
            <a:extLst>
              <a:ext uri="{FF2B5EF4-FFF2-40B4-BE49-F238E27FC236}">
                <a16:creationId xmlns:a16="http://schemas.microsoft.com/office/drawing/2014/main" id="{A19C877F-E495-A9CD-EC01-492F68928BBF}"/>
              </a:ext>
            </a:extLst>
          </p:cNvPr>
          <p:cNvSpPr txBox="1"/>
          <p:nvPr/>
        </p:nvSpPr>
        <p:spPr>
          <a:xfrm>
            <a:off x="9803586" y="2151741"/>
            <a:ext cx="1571625" cy="1477328"/>
          </a:xfrm>
          <a:prstGeom prst="rect">
            <a:avLst/>
          </a:prstGeom>
          <a:solidFill>
            <a:srgbClr val="FFFF00"/>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Besoin de réassurance des adhérents</a:t>
            </a:r>
          </a:p>
          <a:p>
            <a:pPr algn="ctr"/>
            <a:r>
              <a:rPr lang="fr-FR" dirty="0">
                <a:latin typeface="Arial" panose="020B0604020202020204" pitchFamily="34" charset="0"/>
                <a:cs typeface="Arial" panose="020B0604020202020204" pitchFamily="34" charset="0"/>
              </a:rPr>
              <a:t> </a:t>
            </a:r>
          </a:p>
        </p:txBody>
      </p:sp>
      <p:sp>
        <p:nvSpPr>
          <p:cNvPr id="13" name="ZoneTexte 12">
            <a:extLst>
              <a:ext uri="{FF2B5EF4-FFF2-40B4-BE49-F238E27FC236}">
                <a16:creationId xmlns:a16="http://schemas.microsoft.com/office/drawing/2014/main" id="{6CC29600-3924-FB3C-0FA1-EECA7674A30B}"/>
              </a:ext>
            </a:extLst>
          </p:cNvPr>
          <p:cNvSpPr txBox="1"/>
          <p:nvPr/>
        </p:nvSpPr>
        <p:spPr>
          <a:xfrm>
            <a:off x="8101007" y="2151741"/>
            <a:ext cx="1571625" cy="1477328"/>
          </a:xfrm>
          <a:prstGeom prst="rect">
            <a:avLst/>
          </a:prstGeom>
          <a:solidFill>
            <a:srgbClr val="3399FF"/>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Surcharge de travail en raison des nombreuses sollicitations </a:t>
            </a:r>
          </a:p>
        </p:txBody>
      </p:sp>
      <p:sp>
        <p:nvSpPr>
          <p:cNvPr id="14" name="ZoneTexte 13">
            <a:extLst>
              <a:ext uri="{FF2B5EF4-FFF2-40B4-BE49-F238E27FC236}">
                <a16:creationId xmlns:a16="http://schemas.microsoft.com/office/drawing/2014/main" id="{3609DCEC-46E5-D241-883B-6FA2FE83B2EC}"/>
              </a:ext>
            </a:extLst>
          </p:cNvPr>
          <p:cNvSpPr txBox="1"/>
          <p:nvPr/>
        </p:nvSpPr>
        <p:spPr>
          <a:xfrm>
            <a:off x="2249709" y="3449131"/>
            <a:ext cx="1300360" cy="923330"/>
          </a:xfrm>
          <a:prstGeom prst="rect">
            <a:avLst/>
          </a:prstGeom>
          <a:solidFill>
            <a:srgbClr val="CC99FF"/>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Rupture de soins</a:t>
            </a:r>
          </a:p>
          <a:p>
            <a:endParaRPr lang="fr-FR"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1395B343-30DA-9C29-5C0B-4ABDF8A97921}"/>
              </a:ext>
            </a:extLst>
          </p:cNvPr>
          <p:cNvSpPr txBox="1"/>
          <p:nvPr/>
        </p:nvSpPr>
        <p:spPr>
          <a:xfrm>
            <a:off x="700945" y="4073322"/>
            <a:ext cx="1743142" cy="1477328"/>
          </a:xfrm>
          <a:prstGeom prst="rect">
            <a:avLst/>
          </a:prstGeom>
          <a:solidFill>
            <a:schemeClr val="bg1">
              <a:lumMod val="75000"/>
            </a:schemeClr>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Difficultés d’accessibilité (informatique, transports)</a:t>
            </a:r>
          </a:p>
          <a:p>
            <a:r>
              <a:rPr lang="fr-FR" dirty="0">
                <a:latin typeface="Arial" panose="020B0604020202020204" pitchFamily="34" charset="0"/>
                <a:cs typeface="Arial" panose="020B0604020202020204" pitchFamily="34" charset="0"/>
              </a:rPr>
              <a:t> </a:t>
            </a:r>
          </a:p>
        </p:txBody>
      </p:sp>
      <p:sp>
        <p:nvSpPr>
          <p:cNvPr id="16" name="ZoneTexte 15">
            <a:extLst>
              <a:ext uri="{FF2B5EF4-FFF2-40B4-BE49-F238E27FC236}">
                <a16:creationId xmlns:a16="http://schemas.microsoft.com/office/drawing/2014/main" id="{7AEC8696-8A55-3616-671B-259420817BF9}"/>
              </a:ext>
            </a:extLst>
          </p:cNvPr>
          <p:cNvSpPr txBox="1"/>
          <p:nvPr/>
        </p:nvSpPr>
        <p:spPr>
          <a:xfrm>
            <a:off x="3303144" y="4073322"/>
            <a:ext cx="1743142" cy="923330"/>
          </a:xfrm>
          <a:prstGeom prst="rect">
            <a:avLst/>
          </a:prstGeom>
          <a:solidFill>
            <a:srgbClr val="0070C0"/>
          </a:solidFill>
          <a:ln>
            <a:solidFill>
              <a:schemeClr val="tx1"/>
            </a:solidFill>
          </a:ln>
          <a:effectLst>
            <a:reflection blurRad="6350" stA="30000" endPos="11000" dir="5400000" sy="-100000" algn="bl" rotWithShape="0"/>
          </a:effectLst>
        </p:spPr>
        <p:txBody>
          <a:bodyPr wrap="square" rtlCol="0">
            <a:spAutoFit/>
          </a:bodyPr>
          <a:lstStyle/>
          <a:p>
            <a:r>
              <a:rPr lang="fr-FR" dirty="0">
                <a:solidFill>
                  <a:schemeClr val="bg1"/>
                </a:solidFill>
                <a:latin typeface="Arial" panose="020B0604020202020204" pitchFamily="34" charset="0"/>
                <a:cs typeface="Arial" panose="020B0604020202020204" pitchFamily="34" charset="0"/>
              </a:rPr>
              <a:t>Gestion du quotidien (courses…) </a:t>
            </a:r>
          </a:p>
        </p:txBody>
      </p:sp>
      <p:sp>
        <p:nvSpPr>
          <p:cNvPr id="17" name="ZoneTexte 16">
            <a:extLst>
              <a:ext uri="{FF2B5EF4-FFF2-40B4-BE49-F238E27FC236}">
                <a16:creationId xmlns:a16="http://schemas.microsoft.com/office/drawing/2014/main" id="{5C237AA2-CD7E-C3A7-24BA-55CDC304E79B}"/>
              </a:ext>
            </a:extLst>
          </p:cNvPr>
          <p:cNvSpPr txBox="1"/>
          <p:nvPr/>
        </p:nvSpPr>
        <p:spPr>
          <a:xfrm>
            <a:off x="2178931" y="5020942"/>
            <a:ext cx="1743142" cy="1200329"/>
          </a:xfrm>
          <a:prstGeom prst="rect">
            <a:avLst/>
          </a:prstGeom>
          <a:solidFill>
            <a:srgbClr val="66CCFF"/>
          </a:solidFill>
          <a:ln>
            <a:solidFill>
              <a:schemeClr val="tx1"/>
            </a:solidFill>
          </a:ln>
          <a:effectLst>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Difficultés financières et administratives</a:t>
            </a:r>
          </a:p>
          <a:p>
            <a:r>
              <a:rPr lang="fr-FR" dirty="0">
                <a:latin typeface="Arial" panose="020B0604020202020204" pitchFamily="34" charset="0"/>
                <a:cs typeface="Arial" panose="020B0604020202020204" pitchFamily="34" charset="0"/>
              </a:rPr>
              <a:t> </a:t>
            </a:r>
          </a:p>
        </p:txBody>
      </p:sp>
      <p:sp>
        <p:nvSpPr>
          <p:cNvPr id="18" name="ZoneTexte 17">
            <a:extLst>
              <a:ext uri="{FF2B5EF4-FFF2-40B4-BE49-F238E27FC236}">
                <a16:creationId xmlns:a16="http://schemas.microsoft.com/office/drawing/2014/main" id="{021A58F9-C0B9-5EF6-7FCE-86534387EAB4}"/>
              </a:ext>
            </a:extLst>
          </p:cNvPr>
          <p:cNvSpPr txBox="1"/>
          <p:nvPr/>
        </p:nvSpPr>
        <p:spPr>
          <a:xfrm>
            <a:off x="9338759" y="3509194"/>
            <a:ext cx="1571625" cy="1754326"/>
          </a:xfrm>
          <a:prstGeom prst="rect">
            <a:avLst/>
          </a:prstGeom>
          <a:solidFill>
            <a:srgbClr val="92D050"/>
          </a:solidFill>
          <a:ln>
            <a:solidFill>
              <a:schemeClr val="tx1"/>
            </a:solidFill>
          </a:ln>
          <a:effectLst>
            <a:glow rad="63500">
              <a:schemeClr val="accent5">
                <a:satMod val="175000"/>
                <a:alpha val="40000"/>
              </a:schemeClr>
            </a:glow>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Perte du sens du travail (contrôle…)</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p:txBody>
      </p:sp>
      <p:sp>
        <p:nvSpPr>
          <p:cNvPr id="19" name="ZoneTexte 18">
            <a:extLst>
              <a:ext uri="{FF2B5EF4-FFF2-40B4-BE49-F238E27FC236}">
                <a16:creationId xmlns:a16="http://schemas.microsoft.com/office/drawing/2014/main" id="{63D4AD19-CD13-9EDD-72B8-7025FC29E1ED}"/>
              </a:ext>
            </a:extLst>
          </p:cNvPr>
          <p:cNvSpPr txBox="1"/>
          <p:nvPr/>
        </p:nvSpPr>
        <p:spPr>
          <a:xfrm>
            <a:off x="8961730" y="4776853"/>
            <a:ext cx="3040781" cy="1477328"/>
          </a:xfrm>
          <a:prstGeom prst="rect">
            <a:avLst/>
          </a:prstGeom>
          <a:solidFill>
            <a:schemeClr val="accent4">
              <a:lumMod val="40000"/>
              <a:lumOff val="60000"/>
            </a:schemeClr>
          </a:solidFill>
          <a:ln>
            <a:solidFill>
              <a:schemeClr val="tx1"/>
            </a:solidFill>
          </a:ln>
          <a:effectLst>
            <a:glow rad="63500">
              <a:schemeClr val="accent5">
                <a:satMod val="175000"/>
                <a:alpha val="40000"/>
              </a:schemeClr>
            </a:glow>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Faire respecter le protocole sanitaire, répondre aux consignes changeantes, adapté le fonctionnement du GEM en temps réel </a:t>
            </a:r>
          </a:p>
        </p:txBody>
      </p:sp>
      <p:sp>
        <p:nvSpPr>
          <p:cNvPr id="20" name="ZoneTexte 19">
            <a:extLst>
              <a:ext uri="{FF2B5EF4-FFF2-40B4-BE49-F238E27FC236}">
                <a16:creationId xmlns:a16="http://schemas.microsoft.com/office/drawing/2014/main" id="{BF036997-9627-C3EC-B917-39455043FC09}"/>
              </a:ext>
            </a:extLst>
          </p:cNvPr>
          <p:cNvSpPr txBox="1"/>
          <p:nvPr/>
        </p:nvSpPr>
        <p:spPr>
          <a:xfrm>
            <a:off x="6674060" y="4882442"/>
            <a:ext cx="1753095" cy="1477328"/>
          </a:xfrm>
          <a:prstGeom prst="rect">
            <a:avLst/>
          </a:prstGeom>
          <a:solidFill>
            <a:srgbClr val="CC99FF"/>
          </a:solidFill>
          <a:ln>
            <a:solidFill>
              <a:schemeClr val="tx1"/>
            </a:solidFill>
          </a:ln>
          <a:effectLst>
            <a:glow rad="63500">
              <a:schemeClr val="accent5">
                <a:satMod val="175000"/>
                <a:alpha val="40000"/>
              </a:schemeClr>
            </a:glow>
            <a:reflection blurRad="6350" stA="30000" endPos="11000" dir="5400000" sy="-100000" algn="bl" rotWithShape="0"/>
          </a:effectLst>
        </p:spPr>
        <p:txBody>
          <a:bodyPr wrap="square" rtlCol="0">
            <a:spAutoFit/>
          </a:bodyPr>
          <a:lstStyle/>
          <a:p>
            <a:pPr algn="ctr"/>
            <a:r>
              <a:rPr lang="fr-FR" dirty="0">
                <a:latin typeface="Arial" panose="020B0604020202020204" pitchFamily="34" charset="0"/>
                <a:cs typeface="Arial" panose="020B0604020202020204" pitchFamily="34" charset="0"/>
              </a:rPr>
              <a:t>Maintien des relation et de la dynamique du GEM</a:t>
            </a:r>
          </a:p>
          <a:p>
            <a:r>
              <a:rPr lang="fr-FR" dirty="0">
                <a:latin typeface="Arial" panose="020B0604020202020204" pitchFamily="34" charset="0"/>
                <a:cs typeface="Arial" panose="020B0604020202020204" pitchFamily="34" charset="0"/>
              </a:rPr>
              <a:t> </a:t>
            </a:r>
          </a:p>
        </p:txBody>
      </p:sp>
      <p:sp>
        <p:nvSpPr>
          <p:cNvPr id="4" name="Espace réservé du numéro de diapositive 3">
            <a:extLst>
              <a:ext uri="{FF2B5EF4-FFF2-40B4-BE49-F238E27FC236}">
                <a16:creationId xmlns:a16="http://schemas.microsoft.com/office/drawing/2014/main" id="{BC02AB54-E559-DB94-626A-6116700DFDBF}"/>
              </a:ext>
            </a:extLst>
          </p:cNvPr>
          <p:cNvSpPr>
            <a:spLocks noGrp="1"/>
          </p:cNvSpPr>
          <p:nvPr>
            <p:ph type="sldNum" sz="quarter" idx="12"/>
          </p:nvPr>
        </p:nvSpPr>
        <p:spPr/>
        <p:txBody>
          <a:bodyPr/>
          <a:lstStyle/>
          <a:p>
            <a:fld id="{AE4D1A92-8E47-BB43-A869-29E5312AD25E}" type="slidenum">
              <a:rPr lang="fr-FR" smtClean="0"/>
              <a:t>5</a:t>
            </a:fld>
            <a:endParaRPr lang="fr-FR"/>
          </a:p>
        </p:txBody>
      </p:sp>
    </p:spTree>
    <p:extLst>
      <p:ext uri="{BB962C8B-B14F-4D97-AF65-F5344CB8AC3E}">
        <p14:creationId xmlns:p14="http://schemas.microsoft.com/office/powerpoint/2010/main" val="37976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532EE-3A09-7DAF-3961-BF647CABA545}"/>
              </a:ext>
            </a:extLst>
          </p:cNvPr>
          <p:cNvSpPr>
            <a:spLocks noGrp="1"/>
          </p:cNvSpPr>
          <p:nvPr>
            <p:ph type="title"/>
          </p:nvPr>
        </p:nvSpPr>
        <p:spPr>
          <a:xfrm>
            <a:off x="2702378" y="-169305"/>
            <a:ext cx="10515600" cy="1325563"/>
          </a:xfrm>
        </p:spPr>
        <p:txBody>
          <a:bodyPr/>
          <a:lstStyle/>
          <a:p>
            <a:r>
              <a:rPr lang="fr-FR" dirty="0">
                <a:latin typeface="Arial" panose="020B0604020202020204" pitchFamily="34" charset="0"/>
                <a:cs typeface="Arial" panose="020B0604020202020204" pitchFamily="34" charset="0"/>
              </a:rPr>
              <a:t>Les GEM ont résisté à la crise</a:t>
            </a:r>
          </a:p>
        </p:txBody>
      </p:sp>
      <p:graphicFrame>
        <p:nvGraphicFramePr>
          <p:cNvPr id="1044" name="Espace réservé du contenu 2">
            <a:extLst>
              <a:ext uri="{FF2B5EF4-FFF2-40B4-BE49-F238E27FC236}">
                <a16:creationId xmlns:a16="http://schemas.microsoft.com/office/drawing/2014/main" id="{CB5B349E-687A-67EE-1794-EB9E5308549E}"/>
              </a:ext>
            </a:extLst>
          </p:cNvPr>
          <p:cNvGraphicFramePr>
            <a:graphicFrameLocks noGrp="1"/>
          </p:cNvGraphicFramePr>
          <p:nvPr>
            <p:ph idx="1"/>
            <p:extLst>
              <p:ext uri="{D42A27DB-BD31-4B8C-83A1-F6EECF244321}">
                <p14:modId xmlns:p14="http://schemas.microsoft.com/office/powerpoint/2010/main" val="2438755503"/>
              </p:ext>
            </p:extLst>
          </p:nvPr>
        </p:nvGraphicFramePr>
        <p:xfrm>
          <a:off x="2268816" y="1156258"/>
          <a:ext cx="9147629" cy="545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Le contexte: dans quelle situation évolue une relation entre deux personnes  - Vos clients">
            <a:extLst>
              <a:ext uri="{FF2B5EF4-FFF2-40B4-BE49-F238E27FC236}">
                <a16:creationId xmlns:a16="http://schemas.microsoft.com/office/drawing/2014/main" id="{063905D0-658D-5D9C-4622-C2607651E14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1169" y="3260799"/>
            <a:ext cx="1553906" cy="10340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c?ne En Plastique De Panier-repas, Style De Bande Dessin?e Illustration de  Vecteur - Illustration du isolement, homemade: 146672942">
            <a:extLst>
              <a:ext uri="{FF2B5EF4-FFF2-40B4-BE49-F238E27FC236}">
                <a16:creationId xmlns:a16="http://schemas.microsoft.com/office/drawing/2014/main" id="{5108F8E7-0A80-E3CF-CCC3-A8929674AD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044" y="4542783"/>
            <a:ext cx="872346" cy="87234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944C9C8-6FA8-A9ED-4D6B-68552366ED8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598" r="3454"/>
          <a:stretch/>
        </p:blipFill>
        <p:spPr bwMode="auto">
          <a:xfrm>
            <a:off x="1218122" y="4604012"/>
            <a:ext cx="851767" cy="67519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isite à un proche âgé - Un flou qui laisse trop de place à l'arbitraire -  Actualité - UFC-Que Choisir">
            <a:extLst>
              <a:ext uri="{FF2B5EF4-FFF2-40B4-BE49-F238E27FC236}">
                <a16:creationId xmlns:a16="http://schemas.microsoft.com/office/drawing/2014/main" id="{579D5865-DB6D-AD4B-17A5-28AC2A91DD9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318" t="6190" r="4793" b="9778"/>
          <a:stretch/>
        </p:blipFill>
        <p:spPr bwMode="auto">
          <a:xfrm>
            <a:off x="235080" y="4542783"/>
            <a:ext cx="806508" cy="762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Réunion, Personnage De Dessin Animé De Vector Illustration. Clip Art Libres  De Droits , Svg , Vecteurs Et Illustration. Image 90002779.">
            <a:extLst>
              <a:ext uri="{FF2B5EF4-FFF2-40B4-BE49-F238E27FC236}">
                <a16:creationId xmlns:a16="http://schemas.microsoft.com/office/drawing/2014/main" id="{E51BB79A-5ABA-8E5C-299D-517150F5A62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357" t="6345" b="20925"/>
          <a:stretch/>
        </p:blipFill>
        <p:spPr bwMode="auto">
          <a:xfrm>
            <a:off x="308924" y="1091178"/>
            <a:ext cx="1748598" cy="103405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ronavirus : le Département du Calvados équipe ses publics prioritaires de  masques - Calvados">
            <a:extLst>
              <a:ext uri="{FF2B5EF4-FFF2-40B4-BE49-F238E27FC236}">
                <a16:creationId xmlns:a16="http://schemas.microsoft.com/office/drawing/2014/main" id="{9C61A95F-6371-DD47-2581-3DC17B739BF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6836" b="17585"/>
          <a:stretch/>
        </p:blipFill>
        <p:spPr bwMode="auto">
          <a:xfrm>
            <a:off x="606610" y="2322400"/>
            <a:ext cx="1285929" cy="84331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7CEC78B-5C51-0894-5D0C-1D70D36E4679}"/>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64956" y="5400313"/>
            <a:ext cx="2189345" cy="1347686"/>
          </a:xfrm>
          <a:prstGeom prst="rect">
            <a:avLst/>
          </a:prstGeom>
        </p:spPr>
      </p:pic>
      <p:sp>
        <p:nvSpPr>
          <p:cNvPr id="13" name="Espace réservé du numéro de diapositive 12">
            <a:extLst>
              <a:ext uri="{FF2B5EF4-FFF2-40B4-BE49-F238E27FC236}">
                <a16:creationId xmlns:a16="http://schemas.microsoft.com/office/drawing/2014/main" id="{E76605AA-3135-1E34-AFF9-2F1AA66D2BF1}"/>
              </a:ext>
            </a:extLst>
          </p:cNvPr>
          <p:cNvSpPr>
            <a:spLocks noGrp="1"/>
          </p:cNvSpPr>
          <p:nvPr>
            <p:ph type="sldNum" sz="quarter" idx="12"/>
          </p:nvPr>
        </p:nvSpPr>
        <p:spPr/>
        <p:txBody>
          <a:bodyPr/>
          <a:lstStyle/>
          <a:p>
            <a:fld id="{AE4D1A92-8E47-BB43-A869-29E5312AD25E}" type="slidenum">
              <a:rPr lang="fr-FR" smtClean="0"/>
              <a:t>6</a:t>
            </a:fld>
            <a:endParaRPr lang="fr-FR"/>
          </a:p>
        </p:txBody>
      </p:sp>
    </p:spTree>
    <p:extLst>
      <p:ext uri="{BB962C8B-B14F-4D97-AF65-F5344CB8AC3E}">
        <p14:creationId xmlns:p14="http://schemas.microsoft.com/office/powerpoint/2010/main" val="93225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558CD6B-5112-ECB0-91FE-8287E505C62A}"/>
              </a:ext>
            </a:extLst>
          </p:cNvPr>
          <p:cNvPicPr>
            <a:picLocks noChangeAspect="1"/>
          </p:cNvPicPr>
          <p:nvPr/>
        </p:nvPicPr>
        <p:blipFill>
          <a:blip r:embed="rId2"/>
          <a:stretch>
            <a:fillRect/>
          </a:stretch>
        </p:blipFill>
        <p:spPr>
          <a:xfrm>
            <a:off x="-1" y="2353546"/>
            <a:ext cx="2975429" cy="2230019"/>
          </a:xfrm>
          <a:prstGeom prst="rect">
            <a:avLst/>
          </a:prstGeom>
        </p:spPr>
      </p:pic>
      <p:sp>
        <p:nvSpPr>
          <p:cNvPr id="2" name="Titre 1">
            <a:extLst>
              <a:ext uri="{FF2B5EF4-FFF2-40B4-BE49-F238E27FC236}">
                <a16:creationId xmlns:a16="http://schemas.microsoft.com/office/drawing/2014/main" id="{E6FC59AA-84BF-976F-21AC-A21016843EFB}"/>
              </a:ext>
            </a:extLst>
          </p:cNvPr>
          <p:cNvSpPr>
            <a:spLocks noGrp="1"/>
          </p:cNvSpPr>
          <p:nvPr>
            <p:ph type="title"/>
          </p:nvPr>
        </p:nvSpPr>
        <p:spPr>
          <a:xfrm>
            <a:off x="3247571" y="295858"/>
            <a:ext cx="7565571" cy="941725"/>
          </a:xfrm>
        </p:spPr>
        <p:txBody>
          <a:bodyPr/>
          <a:lstStyle/>
          <a:p>
            <a:r>
              <a:rPr lang="fr-FR" dirty="0"/>
              <a:t>Une augmentation de l’entraide</a:t>
            </a:r>
          </a:p>
        </p:txBody>
      </p:sp>
      <p:sp>
        <p:nvSpPr>
          <p:cNvPr id="3" name="Espace réservé du contenu 2">
            <a:extLst>
              <a:ext uri="{FF2B5EF4-FFF2-40B4-BE49-F238E27FC236}">
                <a16:creationId xmlns:a16="http://schemas.microsoft.com/office/drawing/2014/main" id="{B719F028-5F8F-7F0A-A7FC-AA8CD8216C15}"/>
              </a:ext>
            </a:extLst>
          </p:cNvPr>
          <p:cNvSpPr>
            <a:spLocks noGrp="1"/>
          </p:cNvSpPr>
          <p:nvPr>
            <p:ph idx="1"/>
          </p:nvPr>
        </p:nvSpPr>
        <p:spPr>
          <a:xfrm>
            <a:off x="2802738" y="1237583"/>
            <a:ext cx="9171548" cy="5526653"/>
          </a:xfrm>
        </p:spPr>
        <p:txBody>
          <a:bodyPr>
            <a:noAutofit/>
          </a:bodyPr>
          <a:lstStyle/>
          <a:p>
            <a:pPr marL="0" indent="0">
              <a:buFont typeface="Wingdings" panose="05000000000000000000" pitchFamily="2" charset="2"/>
              <a:buNone/>
            </a:pPr>
            <a:r>
              <a:rPr lang="fr-FR" sz="1800" b="1" dirty="0">
                <a:latin typeface="Arial" panose="020B0604020202020204" pitchFamily="34" charset="0"/>
                <a:cs typeface="Arial" panose="020B0604020202020204" pitchFamily="34" charset="0"/>
              </a:rPr>
              <a:t>Les adhérents </a:t>
            </a:r>
            <a:r>
              <a:rPr lang="fr-FR" sz="1800" dirty="0">
                <a:latin typeface="Arial" panose="020B0604020202020204" pitchFamily="34" charset="0"/>
                <a:cs typeface="Arial" panose="020B0604020202020204" pitchFamily="34" charset="0"/>
              </a:rPr>
              <a:t>constatent une plus grande confiance, entraide mutuelle et solidarité entre  les  adhérents et entre les adhérents et les salariés, </a:t>
            </a:r>
            <a:r>
              <a:rPr lang="fr-FR" sz="1800" b="0" i="0" u="none" strike="noStrike" kern="1200" dirty="0">
                <a:solidFill>
                  <a:schemeClr val="tx1"/>
                </a:solidFill>
                <a:effectLst/>
                <a:latin typeface="Arial" panose="020B0604020202020204" pitchFamily="34" charset="0"/>
                <a:ea typeface="+mn-ea"/>
                <a:cs typeface="Arial" panose="020B0604020202020204" pitchFamily="34" charset="0"/>
              </a:rPr>
              <a:t>pour lutter contre l’isolement :</a:t>
            </a:r>
          </a:p>
          <a:p>
            <a:pPr marL="625475" lvl="0" indent="-342900">
              <a:buFont typeface="Wingdings" panose="05000000000000000000" pitchFamily="2" charset="2"/>
              <a:buChar char="ü"/>
            </a:pPr>
            <a:r>
              <a:rPr lang="fr-FR" sz="1800" b="0" i="0" u="none" strike="noStrike" kern="1200" dirty="0">
                <a:solidFill>
                  <a:schemeClr val="tx1"/>
                </a:solidFill>
                <a:effectLst/>
                <a:latin typeface="Arial" panose="020B0604020202020204" pitchFamily="34" charset="0"/>
                <a:ea typeface="+mn-ea"/>
                <a:cs typeface="Arial" panose="020B0604020202020204" pitchFamily="34" charset="0"/>
              </a:rPr>
              <a:t>Soutien entre adhérents</a:t>
            </a:r>
          </a:p>
          <a:p>
            <a:pPr marL="625475" lvl="0" indent="-342900">
              <a:buFont typeface="Wingdings" panose="05000000000000000000" pitchFamily="2" charset="2"/>
              <a:buChar char="ü"/>
            </a:pPr>
            <a:r>
              <a:rPr lang="fr-FR" sz="1800" b="0" i="0" u="none" strike="noStrike" kern="1200" dirty="0">
                <a:solidFill>
                  <a:schemeClr val="tx1"/>
                </a:solidFill>
                <a:effectLst/>
                <a:latin typeface="Arial" panose="020B0604020202020204" pitchFamily="34" charset="0"/>
                <a:ea typeface="+mn-ea"/>
                <a:cs typeface="Arial" panose="020B0604020202020204" pitchFamily="34" charset="0"/>
              </a:rPr>
              <a:t>Attention portée aux personnes malades, hospitalisées</a:t>
            </a:r>
          </a:p>
          <a:p>
            <a:pPr marL="625475" lvl="0" indent="-342900">
              <a:buFont typeface="Wingdings" panose="05000000000000000000" pitchFamily="2" charset="2"/>
              <a:buChar char="ü"/>
            </a:pPr>
            <a:r>
              <a:rPr lang="fr-FR" sz="1800" b="0" i="0" u="none" strike="noStrike" kern="1200" dirty="0">
                <a:solidFill>
                  <a:schemeClr val="tx1"/>
                </a:solidFill>
                <a:effectLst/>
                <a:latin typeface="Arial" panose="020B0604020202020204" pitchFamily="34" charset="0"/>
                <a:ea typeface="+mn-ea"/>
                <a:cs typeface="Arial" panose="020B0604020202020204" pitchFamily="34" charset="0"/>
              </a:rPr>
              <a:t>Aide et soutien moral des autres adhérents, même ceux moins connus</a:t>
            </a:r>
          </a:p>
          <a:p>
            <a:pPr marL="0" indent="0">
              <a:buNone/>
            </a:pPr>
            <a:r>
              <a:rPr lang="fr-FR" sz="1800" b="0" i="0" u="none" strike="noStrike" kern="1200" dirty="0">
                <a:solidFill>
                  <a:schemeClr val="tx1"/>
                </a:solidFill>
                <a:effectLst/>
                <a:latin typeface="Arial" panose="020B0604020202020204" pitchFamily="34" charset="0"/>
                <a:ea typeface="+mn-ea"/>
                <a:cs typeface="Arial" panose="020B0604020202020204" pitchFamily="34" charset="0"/>
              </a:rPr>
              <a:t>Mais 9 % des adhérents évoquent l’absence d’entraide entre eux</a:t>
            </a:r>
            <a:endParaRPr lang="fr-FR" sz="1800" b="0" i="0" u="none" strike="noStrike" kern="1200" dirty="0">
              <a:solidFill>
                <a:schemeClr val="tx1"/>
              </a:solidFill>
              <a:effectLst/>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600"/>
              </a:spcAft>
              <a:buClrTx/>
              <a:buSzPts val="2400"/>
              <a:buNone/>
            </a:pPr>
            <a:r>
              <a:rPr lang="fr-FR" sz="1800" b="1" i="0" u="none" strike="noStrike" kern="1200" dirty="0">
                <a:effectLst/>
                <a:latin typeface="Arial" panose="020B0604020202020204" pitchFamily="34" charset="0"/>
                <a:ea typeface="Calibri" panose="020F0502020204030204" pitchFamily="34" charset="0"/>
                <a:cs typeface="Arial" panose="020B0604020202020204" pitchFamily="34" charset="0"/>
              </a:rPr>
              <a:t>87 % des salariés et bénévoles </a:t>
            </a:r>
            <a:r>
              <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parlent aussi de l’augmentation de l’entraide entre les adhérents</a:t>
            </a:r>
            <a:endParaRPr lang="fr-FR" sz="1800" i="0" u="none" strike="noStrike" dirty="0">
              <a:effectLst/>
              <a:latin typeface="Arial" panose="020B0604020202020204" pitchFamily="34" charset="0"/>
              <a:cs typeface="Arial" panose="020B0604020202020204" pitchFamily="34" charset="0"/>
            </a:endParaRPr>
          </a:p>
          <a:p>
            <a:pPr marL="633222" indent="-285750" algn="l" rtl="0" eaLnBrk="1" fontAlgn="t" latinLnBrk="0" hangingPunct="1">
              <a:spcBef>
                <a:spcPts val="0"/>
              </a:spcBef>
              <a:spcAft>
                <a:spcPts val="400"/>
              </a:spcAft>
              <a:buFont typeface="Wingdings" pitchFamily="2" charset="2"/>
              <a:buChar char="ü"/>
              <a:tabLst>
                <a:tab pos="457200" algn="l"/>
              </a:tabLst>
            </a:pPr>
            <a:r>
              <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 solidarité entre les adhérents s’est manifesté dès le premier confinement, de manière spontanée. </a:t>
            </a:r>
          </a:p>
          <a:p>
            <a:pPr marL="633222" indent="-285750" algn="l" rtl="0" eaLnBrk="1" fontAlgn="t" latinLnBrk="0" hangingPunct="1">
              <a:spcBef>
                <a:spcPts val="0"/>
              </a:spcBef>
              <a:spcAft>
                <a:spcPts val="400"/>
              </a:spcAft>
              <a:buFont typeface="Wingdings" pitchFamily="2" charset="2"/>
              <a:buChar char="ü"/>
              <a:tabLst>
                <a:tab pos="457200" algn="l"/>
              </a:tabLst>
            </a:pPr>
            <a:r>
              <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des échanges téléphoniques, pour prendre des nouvelles, vérifier que tout va bien, proposer de l’aide </a:t>
            </a:r>
            <a:endParaRPr lang="fr-FR" sz="1800" i="0" u="none" strike="noStrike" dirty="0">
              <a:effectLst/>
              <a:latin typeface="Arial" panose="020B0604020202020204" pitchFamily="34" charset="0"/>
              <a:cs typeface="Arial" panose="020B0604020202020204" pitchFamily="34" charset="0"/>
            </a:endParaRPr>
          </a:p>
          <a:p>
            <a:pPr marL="624078" indent="-285750" algn="l" rtl="0" eaLnBrk="1" fontAlgn="t" latinLnBrk="0" hangingPunct="1">
              <a:spcBef>
                <a:spcPts val="0"/>
              </a:spcBef>
              <a:spcAft>
                <a:spcPts val="400"/>
              </a:spcAft>
              <a:buFont typeface="Wingdings" pitchFamily="2" charset="2"/>
              <a:buChar char="ü"/>
              <a:tabLst>
                <a:tab pos="457200" algn="l"/>
              </a:tabLst>
            </a:pPr>
            <a:r>
              <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des aides concrètes : faire les courses, aider aux déplacements, faciliter l’apprentissage des outils numériques, portage des repas, …. </a:t>
            </a:r>
            <a:endParaRPr lang="fr-FR" sz="1800" i="0" u="none" strike="noStrike" dirty="0">
              <a:effectLst/>
              <a:latin typeface="Arial" panose="020B0604020202020204" pitchFamily="34" charset="0"/>
              <a:cs typeface="Arial" panose="020B0604020202020204" pitchFamily="34" charset="0"/>
            </a:endParaRPr>
          </a:p>
          <a:p>
            <a:pPr marL="633222" indent="-285750" algn="l" rtl="0" eaLnBrk="1" fontAlgn="t" latinLnBrk="0" hangingPunct="1">
              <a:spcBef>
                <a:spcPts val="0"/>
              </a:spcBef>
              <a:spcAft>
                <a:spcPts val="400"/>
              </a:spcAft>
              <a:buFont typeface="Wingdings" pitchFamily="2" charset="2"/>
              <a:buChar char="ü"/>
              <a:tabLst>
                <a:tab pos="457200" algn="l"/>
              </a:tabLst>
            </a:pPr>
            <a:r>
              <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intervenants notent un effet bénéfique sur la prise en compte de l’autre. </a:t>
            </a:r>
            <a:endParaRPr lang="fr-FR" sz="1800" i="0" u="none" strike="noStrike" dirty="0">
              <a:effectLst/>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l" rtl="0" eaLnBrk="1" fontAlgn="t" latinLnBrk="0" hangingPunct="1">
              <a:spcBef>
                <a:spcPts val="0"/>
              </a:spcBef>
              <a:spcAft>
                <a:spcPts val="0"/>
              </a:spcAft>
              <a:buNone/>
            </a:pPr>
            <a:r>
              <a:rPr lang="fr-FR" sz="180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Toutefois, 10 % des salariés évoquent aussi l’absence d’entraide</a:t>
            </a:r>
            <a:endParaRPr lang="fr-FR" sz="1800" i="0" u="none" strike="noStrike" dirty="0">
              <a:effectLst/>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p:txBody>
      </p:sp>
      <p:pic>
        <p:nvPicPr>
          <p:cNvPr id="4100" name="Picture 4" descr="C'est &quot;bio&quot; l'entraide | Ô Magazine">
            <a:extLst>
              <a:ext uri="{FF2B5EF4-FFF2-40B4-BE49-F238E27FC236}">
                <a16:creationId xmlns:a16="http://schemas.microsoft.com/office/drawing/2014/main" id="{31AFDB0E-59B3-FA82-0D39-D87B9A363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53" y="346011"/>
            <a:ext cx="2166609" cy="138015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a:extLst>
              <a:ext uri="{FF2B5EF4-FFF2-40B4-BE49-F238E27FC236}">
                <a16:creationId xmlns:a16="http://schemas.microsoft.com/office/drawing/2014/main" id="{CC63A28A-2C05-BBFB-CD89-5C81D8B81303}"/>
              </a:ext>
            </a:extLst>
          </p:cNvPr>
          <p:cNvSpPr>
            <a:spLocks noGrp="1"/>
          </p:cNvSpPr>
          <p:nvPr>
            <p:ph type="sldNum" sz="quarter" idx="12"/>
          </p:nvPr>
        </p:nvSpPr>
        <p:spPr/>
        <p:txBody>
          <a:bodyPr/>
          <a:lstStyle/>
          <a:p>
            <a:fld id="{AE4D1A92-8E47-BB43-A869-29E5312AD25E}" type="slidenum">
              <a:rPr lang="fr-FR" smtClean="0"/>
              <a:t>7</a:t>
            </a:fld>
            <a:endParaRPr lang="fr-FR"/>
          </a:p>
        </p:txBody>
      </p:sp>
    </p:spTree>
    <p:extLst>
      <p:ext uri="{BB962C8B-B14F-4D97-AF65-F5344CB8AC3E}">
        <p14:creationId xmlns:p14="http://schemas.microsoft.com/office/powerpoint/2010/main" val="208082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0B0E79-EBAC-16D8-FBA3-BA0A8CEB82A0}"/>
              </a:ext>
            </a:extLst>
          </p:cNvPr>
          <p:cNvSpPr>
            <a:spLocks noGrp="1"/>
          </p:cNvSpPr>
          <p:nvPr>
            <p:ph type="title"/>
          </p:nvPr>
        </p:nvSpPr>
        <p:spPr>
          <a:xfrm>
            <a:off x="838201" y="365125"/>
            <a:ext cx="10239374" cy="1006475"/>
          </a:xfrm>
        </p:spPr>
        <p:txBody>
          <a:bodyPr>
            <a:normAutofit fontScale="90000"/>
          </a:bodyPr>
          <a:lstStyle/>
          <a:p>
            <a:r>
              <a:rPr lang="fr-FR" dirty="0">
                <a:latin typeface="Arial" panose="020B0604020202020204" pitchFamily="34" charset="0"/>
                <a:cs typeface="Arial" panose="020B0604020202020204" pitchFamily="34" charset="0"/>
              </a:rPr>
              <a:t>De nombreuses adaptations et innovations dans les GEM</a:t>
            </a:r>
          </a:p>
        </p:txBody>
      </p:sp>
      <p:pic>
        <p:nvPicPr>
          <p:cNvPr id="69" name="Image 68">
            <a:extLst>
              <a:ext uri="{FF2B5EF4-FFF2-40B4-BE49-F238E27FC236}">
                <a16:creationId xmlns:a16="http://schemas.microsoft.com/office/drawing/2014/main" id="{3E18C387-EC02-C9D0-B57D-55503934091B}"/>
              </a:ext>
            </a:extLst>
          </p:cNvPr>
          <p:cNvPicPr>
            <a:picLocks noChangeAspect="1"/>
          </p:cNvPicPr>
          <p:nvPr/>
        </p:nvPicPr>
        <p:blipFill>
          <a:blip r:embed="rId2"/>
          <a:stretch>
            <a:fillRect/>
          </a:stretch>
        </p:blipFill>
        <p:spPr>
          <a:xfrm>
            <a:off x="454359" y="1631273"/>
            <a:ext cx="2140161" cy="1300445"/>
          </a:xfrm>
          <a:prstGeom prst="rect">
            <a:avLst/>
          </a:prstGeom>
        </p:spPr>
      </p:pic>
      <p:pic>
        <p:nvPicPr>
          <p:cNvPr id="72" name="Image 71">
            <a:extLst>
              <a:ext uri="{FF2B5EF4-FFF2-40B4-BE49-F238E27FC236}">
                <a16:creationId xmlns:a16="http://schemas.microsoft.com/office/drawing/2014/main" id="{8B2A4075-ACD6-3F05-816C-7431786605F0}"/>
              </a:ext>
            </a:extLst>
          </p:cNvPr>
          <p:cNvPicPr>
            <a:picLocks noChangeAspect="1"/>
          </p:cNvPicPr>
          <p:nvPr/>
        </p:nvPicPr>
        <p:blipFill rotWithShape="1">
          <a:blip r:embed="rId3"/>
          <a:srcRect l="14061" r="11750"/>
          <a:stretch/>
        </p:blipFill>
        <p:spPr>
          <a:xfrm>
            <a:off x="9103536" y="1338914"/>
            <a:ext cx="2299206" cy="1322807"/>
          </a:xfrm>
          <a:prstGeom prst="rect">
            <a:avLst/>
          </a:prstGeom>
        </p:spPr>
      </p:pic>
      <p:pic>
        <p:nvPicPr>
          <p:cNvPr id="73" name="Image 72">
            <a:extLst>
              <a:ext uri="{FF2B5EF4-FFF2-40B4-BE49-F238E27FC236}">
                <a16:creationId xmlns:a16="http://schemas.microsoft.com/office/drawing/2014/main" id="{9CF7D89B-BCF7-48F4-2BEC-5CE6B77F9CBC}"/>
              </a:ext>
            </a:extLst>
          </p:cNvPr>
          <p:cNvPicPr>
            <a:picLocks noChangeAspect="1"/>
          </p:cNvPicPr>
          <p:nvPr/>
        </p:nvPicPr>
        <p:blipFill>
          <a:blip r:embed="rId4"/>
          <a:stretch>
            <a:fillRect/>
          </a:stretch>
        </p:blipFill>
        <p:spPr>
          <a:xfrm>
            <a:off x="1261109" y="4643845"/>
            <a:ext cx="1993900" cy="1993900"/>
          </a:xfrm>
          <a:prstGeom prst="rect">
            <a:avLst/>
          </a:prstGeom>
        </p:spPr>
      </p:pic>
      <p:pic>
        <p:nvPicPr>
          <p:cNvPr id="74" name="Image 73">
            <a:extLst>
              <a:ext uri="{FF2B5EF4-FFF2-40B4-BE49-F238E27FC236}">
                <a16:creationId xmlns:a16="http://schemas.microsoft.com/office/drawing/2014/main" id="{8D761702-0183-4285-58B9-7E0FADE91A3D}"/>
              </a:ext>
            </a:extLst>
          </p:cNvPr>
          <p:cNvPicPr>
            <a:picLocks noChangeAspect="1"/>
          </p:cNvPicPr>
          <p:nvPr/>
        </p:nvPicPr>
        <p:blipFill>
          <a:blip r:embed="rId5"/>
          <a:stretch>
            <a:fillRect/>
          </a:stretch>
        </p:blipFill>
        <p:spPr>
          <a:xfrm>
            <a:off x="6006805" y="5224435"/>
            <a:ext cx="1872445" cy="1230271"/>
          </a:xfrm>
          <a:prstGeom prst="rect">
            <a:avLst/>
          </a:prstGeom>
        </p:spPr>
      </p:pic>
      <p:pic>
        <p:nvPicPr>
          <p:cNvPr id="5" name="Image 4" descr="Une image contenant intérieur, plusieurs&#10;&#10;Description générée automatiquement">
            <a:extLst>
              <a:ext uri="{FF2B5EF4-FFF2-40B4-BE49-F238E27FC236}">
                <a16:creationId xmlns:a16="http://schemas.microsoft.com/office/drawing/2014/main" id="{B8E7F32A-80B5-243E-35C4-46554841A3EB}"/>
              </a:ext>
            </a:extLst>
          </p:cNvPr>
          <p:cNvPicPr>
            <a:picLocks noChangeAspect="1"/>
          </p:cNvPicPr>
          <p:nvPr/>
        </p:nvPicPr>
        <p:blipFill rotWithShape="1">
          <a:blip r:embed="rId6"/>
          <a:srcRect l="43045" r="22327" b="1"/>
          <a:stretch/>
        </p:blipFill>
        <p:spPr>
          <a:xfrm>
            <a:off x="9787619" y="4795932"/>
            <a:ext cx="1765752" cy="1696943"/>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pic>
        <p:nvPicPr>
          <p:cNvPr id="6" name="Image 5">
            <a:extLst>
              <a:ext uri="{FF2B5EF4-FFF2-40B4-BE49-F238E27FC236}">
                <a16:creationId xmlns:a16="http://schemas.microsoft.com/office/drawing/2014/main" id="{03ADEA44-6E11-9F62-8B26-D706576A77B0}"/>
              </a:ext>
            </a:extLst>
          </p:cNvPr>
          <p:cNvPicPr>
            <a:picLocks noChangeAspect="1"/>
          </p:cNvPicPr>
          <p:nvPr/>
        </p:nvPicPr>
        <p:blipFill rotWithShape="1">
          <a:blip r:embed="rId7"/>
          <a:srcRect r="12245" b="-4"/>
          <a:stretch/>
        </p:blipFill>
        <p:spPr>
          <a:xfrm>
            <a:off x="3664209" y="4788715"/>
            <a:ext cx="1993900" cy="170416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Espace réservé du contenu 4">
            <a:extLst>
              <a:ext uri="{FF2B5EF4-FFF2-40B4-BE49-F238E27FC236}">
                <a16:creationId xmlns:a16="http://schemas.microsoft.com/office/drawing/2014/main" id="{51CFD8A9-E987-B99D-3F13-1A72DC9B690B}"/>
              </a:ext>
            </a:extLst>
          </p:cNvPr>
          <p:cNvSpPr txBox="1">
            <a:spLocks/>
          </p:cNvSpPr>
          <p:nvPr/>
        </p:nvSpPr>
        <p:spPr>
          <a:xfrm>
            <a:off x="2879469" y="1456527"/>
            <a:ext cx="7146578" cy="2950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latin typeface="Arial" panose="020B0604020202020204" pitchFamily="34" charset="0"/>
                <a:cs typeface="Arial" panose="020B0604020202020204" pitchFamily="34" charset="0"/>
              </a:rPr>
              <a:t>Pour : </a:t>
            </a:r>
          </a:p>
          <a:p>
            <a:pPr marL="0" indent="0">
              <a:buFont typeface="Arial" panose="020B0604020202020204" pitchFamily="34" charset="0"/>
              <a:buNone/>
            </a:pPr>
            <a:r>
              <a:rPr lang="fr-FR" sz="2000" dirty="0">
                <a:latin typeface="Arial" panose="020B0604020202020204" pitchFamily="34" charset="0"/>
                <a:cs typeface="Arial" panose="020B0604020202020204" pitchFamily="34" charset="0"/>
              </a:rPr>
              <a:t>1- Maintenir des liens, veiller sur les autres</a:t>
            </a:r>
          </a:p>
          <a:p>
            <a:pPr marL="0" indent="0">
              <a:buFont typeface="Arial" panose="020B0604020202020204" pitchFamily="34" charset="0"/>
              <a:buNone/>
            </a:pPr>
            <a:r>
              <a:rPr lang="fr-FR" sz="2000" dirty="0">
                <a:latin typeface="Arial" panose="020B0604020202020204" pitchFamily="34" charset="0"/>
                <a:cs typeface="Arial" panose="020B0604020202020204" pitchFamily="34" charset="0"/>
              </a:rPr>
              <a:t>2- Occuper le temps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confinement)</a:t>
            </a:r>
          </a:p>
          <a:p>
            <a:pPr marL="0" indent="0">
              <a:buFont typeface="Arial" panose="020B0604020202020204" pitchFamily="34" charset="0"/>
              <a:buNone/>
            </a:pPr>
            <a:r>
              <a:rPr lang="fr-FR" sz="2000" dirty="0">
                <a:latin typeface="Arial" panose="020B0604020202020204" pitchFamily="34" charset="0"/>
                <a:cs typeface="Arial" panose="020B0604020202020204" pitchFamily="34" charset="0"/>
              </a:rPr>
              <a:t>3- Diffuser des connaissances, de l’information</a:t>
            </a:r>
          </a:p>
          <a:p>
            <a:pPr marL="0" indent="0">
              <a:buFont typeface="Arial" panose="020B0604020202020204" pitchFamily="34" charset="0"/>
              <a:buNone/>
            </a:pPr>
            <a:r>
              <a:rPr lang="fr-FR" sz="2000" dirty="0">
                <a:latin typeface="Arial" panose="020B0604020202020204" pitchFamily="34" charset="0"/>
                <a:cs typeface="Arial" panose="020B0604020202020204" pitchFamily="34" charset="0"/>
              </a:rPr>
              <a:t>4- Se rendre service, s’entraider, éviter l’ennui</a:t>
            </a:r>
          </a:p>
          <a:p>
            <a:pPr marL="0" indent="0">
              <a:buFont typeface="Arial" panose="020B0604020202020204" pitchFamily="34" charset="0"/>
              <a:buNone/>
            </a:pPr>
            <a:r>
              <a:rPr lang="fr-FR" sz="2000" dirty="0">
                <a:latin typeface="Arial" panose="020B0604020202020204" pitchFamily="34" charset="0"/>
                <a:cs typeface="Arial" panose="020B0604020202020204" pitchFamily="34" charset="0"/>
              </a:rPr>
              <a:t>5- Faire évoluer le fonctionnement du GEM</a:t>
            </a:r>
          </a:p>
        </p:txBody>
      </p:sp>
      <p:pic>
        <p:nvPicPr>
          <p:cNvPr id="2054" name="Picture 6" descr="dessin-journal – Lycée Professionnel Paul Lacavé">
            <a:extLst>
              <a:ext uri="{FF2B5EF4-FFF2-40B4-BE49-F238E27FC236}">
                <a16:creationId xmlns:a16="http://schemas.microsoft.com/office/drawing/2014/main" id="{0966BF54-EB4F-2A1C-B58B-D909776CE3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1251" y="5035628"/>
            <a:ext cx="1324367" cy="13421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a conversation téléphonique. « Allô, bonjour, je vous écoute ». – MOddou  FLE">
            <a:extLst>
              <a:ext uri="{FF2B5EF4-FFF2-40B4-BE49-F238E27FC236}">
                <a16:creationId xmlns:a16="http://schemas.microsoft.com/office/drawing/2014/main" id="{1896F210-08F4-B120-021F-1401E75F6E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909" y="2991986"/>
            <a:ext cx="1673043" cy="169554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ins avec ordinateur portable et smartphone avec dessin vectoriel  infographique 1878729 - Telecharger Vectoriel Gratuit, Clipart Graphique,  Vecteur Dessins et Pictogramme Gratuit">
            <a:extLst>
              <a:ext uri="{FF2B5EF4-FFF2-40B4-BE49-F238E27FC236}">
                <a16:creationId xmlns:a16="http://schemas.microsoft.com/office/drawing/2014/main" id="{5943B736-60CC-1974-E0DF-AFA6692ACF1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302" t="8222" r="9873" b="12806"/>
          <a:stretch/>
        </p:blipFill>
        <p:spPr bwMode="auto">
          <a:xfrm>
            <a:off x="9495618" y="2856709"/>
            <a:ext cx="1673043" cy="1557602"/>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a:extLst>
              <a:ext uri="{FF2B5EF4-FFF2-40B4-BE49-F238E27FC236}">
                <a16:creationId xmlns:a16="http://schemas.microsoft.com/office/drawing/2014/main" id="{83B679F9-10B7-1FF1-99AC-469285EB8A2C}"/>
              </a:ext>
            </a:extLst>
          </p:cNvPr>
          <p:cNvSpPr>
            <a:spLocks noGrp="1"/>
          </p:cNvSpPr>
          <p:nvPr>
            <p:ph type="sldNum" sz="quarter" idx="12"/>
          </p:nvPr>
        </p:nvSpPr>
        <p:spPr/>
        <p:txBody>
          <a:bodyPr/>
          <a:lstStyle/>
          <a:p>
            <a:fld id="{AE4D1A92-8E47-BB43-A869-29E5312AD25E}" type="slidenum">
              <a:rPr lang="fr-FR" smtClean="0"/>
              <a:t>8</a:t>
            </a:fld>
            <a:endParaRPr lang="fr-FR"/>
          </a:p>
        </p:txBody>
      </p:sp>
    </p:spTree>
    <p:extLst>
      <p:ext uri="{BB962C8B-B14F-4D97-AF65-F5344CB8AC3E}">
        <p14:creationId xmlns:p14="http://schemas.microsoft.com/office/powerpoint/2010/main" val="162191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DAEAB4-BEF2-AC32-3F1F-DE18FBAA3BFC}"/>
              </a:ext>
            </a:extLst>
          </p:cNvPr>
          <p:cNvSpPr>
            <a:spLocks noGrp="1"/>
          </p:cNvSpPr>
          <p:nvPr>
            <p:ph type="title"/>
          </p:nvPr>
        </p:nvSpPr>
        <p:spPr>
          <a:xfrm>
            <a:off x="850899" y="253911"/>
            <a:ext cx="9895951" cy="1033669"/>
          </a:xfrm>
        </p:spPr>
        <p:txBody>
          <a:bodyPr>
            <a:normAutofit/>
          </a:bodyPr>
          <a:lstStyle/>
          <a:p>
            <a:r>
              <a:rPr lang="fr-FR" sz="4000" dirty="0">
                <a:solidFill>
                  <a:srgbClr val="FFFFFF"/>
                </a:solidFill>
                <a:latin typeface="Arial" panose="020B0604020202020204" pitchFamily="34" charset="0"/>
                <a:cs typeface="Arial" panose="020B0604020202020204" pitchFamily="34" charset="0"/>
              </a:rPr>
              <a:t>Paroles d’acteurs de GEM</a:t>
            </a:r>
          </a:p>
        </p:txBody>
      </p:sp>
      <p:sp>
        <p:nvSpPr>
          <p:cNvPr id="3" name="Espace réservé du contenu 2">
            <a:extLst>
              <a:ext uri="{FF2B5EF4-FFF2-40B4-BE49-F238E27FC236}">
                <a16:creationId xmlns:a16="http://schemas.microsoft.com/office/drawing/2014/main" id="{003D998B-DC5A-D856-C418-F6AED723EADE}"/>
              </a:ext>
            </a:extLst>
          </p:cNvPr>
          <p:cNvSpPr>
            <a:spLocks noGrp="1"/>
          </p:cNvSpPr>
          <p:nvPr>
            <p:ph idx="1"/>
          </p:nvPr>
        </p:nvSpPr>
        <p:spPr>
          <a:xfrm>
            <a:off x="703941" y="2231111"/>
            <a:ext cx="11052630" cy="3683358"/>
          </a:xfrm>
        </p:spPr>
        <p:txBody>
          <a:bodyPr anchor="ctr">
            <a:normAutofit/>
          </a:bodyPr>
          <a:lstStyle/>
          <a:p>
            <a:pPr marL="0" indent="0">
              <a:lnSpc>
                <a:spcPct val="110000"/>
              </a:lnSpc>
              <a:spcAft>
                <a:spcPts val="600"/>
              </a:spcAft>
              <a:buNone/>
            </a:pPr>
            <a:r>
              <a:rPr lang="fr-FR" sz="2000" i="1" dirty="0">
                <a:solidFill>
                  <a:schemeClr val="accent1"/>
                </a:solidFill>
                <a:latin typeface="Arial" panose="020B0604020202020204" pitchFamily="34" charset="0"/>
                <a:cs typeface="Arial" panose="020B0604020202020204" pitchFamily="34" charset="0"/>
              </a:rPr>
              <a:t>« Les adhérents ont aussi apprécié participer aux </a:t>
            </a:r>
            <a:r>
              <a:rPr lang="fr-FR" sz="2000" b="1" i="1" dirty="0">
                <a:solidFill>
                  <a:schemeClr val="accent1"/>
                </a:solidFill>
                <a:latin typeface="Arial" panose="020B0604020202020204" pitchFamily="34" charset="0"/>
                <a:cs typeface="Arial" panose="020B0604020202020204" pitchFamily="34" charset="0"/>
              </a:rPr>
              <a:t>ateliers Expression théâtrale </a:t>
            </a:r>
            <a:r>
              <a:rPr lang="fr-FR" sz="2000" i="1" dirty="0">
                <a:solidFill>
                  <a:schemeClr val="accent1"/>
                </a:solidFill>
                <a:latin typeface="Arial" panose="020B0604020202020204" pitchFamily="34" charset="0"/>
                <a:cs typeface="Arial" panose="020B0604020202020204" pitchFamily="34" charset="0"/>
              </a:rPr>
              <a:t>avec ma collègue, la deuxième animatrice du Gem et intervenante théâtre, les adhérents avaient confié : « Ca faisait rire, ça mettait de la bonne humeur dans une journée où on peut avoir le blues», « on s'envoyait de bonnes ondes avec les bras les uns vers les autres ». </a:t>
            </a:r>
          </a:p>
          <a:p>
            <a:pPr marL="0" indent="0">
              <a:lnSpc>
                <a:spcPct val="110000"/>
              </a:lnSpc>
              <a:spcAft>
                <a:spcPts val="600"/>
              </a:spcAft>
              <a:buNone/>
            </a:pPr>
            <a:r>
              <a:rPr lang="fr-FR" sz="2000" i="1" dirty="0">
                <a:solidFill>
                  <a:schemeClr val="accent1"/>
                </a:solidFill>
                <a:latin typeface="Arial" panose="020B0604020202020204" pitchFamily="34" charset="0"/>
                <a:cs typeface="Arial" panose="020B0604020202020204" pitchFamily="34" charset="0"/>
              </a:rPr>
              <a:t>Les adhérents ont aussi pu assister aux </a:t>
            </a:r>
            <a:r>
              <a:rPr lang="fr-FR" sz="2000" b="1" i="1" dirty="0">
                <a:solidFill>
                  <a:schemeClr val="accent1"/>
                </a:solidFill>
                <a:latin typeface="Arial" panose="020B0604020202020204" pitchFamily="34" charset="0"/>
                <a:cs typeface="Arial" panose="020B0604020202020204" pitchFamily="34" charset="0"/>
              </a:rPr>
              <a:t>ateliers Cuisine </a:t>
            </a:r>
            <a:r>
              <a:rPr lang="fr-FR" sz="2000" i="1" dirty="0">
                <a:solidFill>
                  <a:schemeClr val="accent1"/>
                </a:solidFill>
                <a:latin typeface="Arial" panose="020B0604020202020204" pitchFamily="34" charset="0"/>
                <a:cs typeface="Arial" panose="020B0604020202020204" pitchFamily="34" charset="0"/>
              </a:rPr>
              <a:t>que réalisait avec brio une adhérente du Gem, et faire en même temps qu'elle la recette chez eux, "nous nous sommes régalés avec son risotto aux pommes et à la mangue". </a:t>
            </a:r>
          </a:p>
          <a:p>
            <a:pPr marL="0" indent="0">
              <a:lnSpc>
                <a:spcPct val="110000"/>
              </a:lnSpc>
              <a:spcAft>
                <a:spcPts val="600"/>
              </a:spcAft>
              <a:buNone/>
            </a:pPr>
            <a:r>
              <a:rPr lang="fr-FR" sz="2000" i="1" dirty="0">
                <a:solidFill>
                  <a:schemeClr val="accent1"/>
                </a:solidFill>
                <a:latin typeface="Arial" panose="020B0604020202020204" pitchFamily="34" charset="0"/>
                <a:cs typeface="Arial" panose="020B0604020202020204" pitchFamily="34" charset="0"/>
              </a:rPr>
              <a:t>Une autre bénévole du GEM, a également pu refaire sur Hangouts son atelier </a:t>
            </a:r>
            <a:r>
              <a:rPr lang="fr-FR" sz="2000" b="1" i="1" dirty="0">
                <a:solidFill>
                  <a:schemeClr val="accent1"/>
                </a:solidFill>
                <a:latin typeface="Arial" panose="020B0604020202020204" pitchFamily="34" charset="0"/>
                <a:cs typeface="Arial" panose="020B0604020202020204" pitchFamily="34" charset="0"/>
              </a:rPr>
              <a:t>Discussion autour d'un café</a:t>
            </a:r>
            <a:r>
              <a:rPr lang="fr-FR" sz="2000" i="1" dirty="0">
                <a:solidFill>
                  <a:schemeClr val="accent1"/>
                </a:solidFill>
                <a:latin typeface="Arial" panose="020B0604020202020204" pitchFamily="34" charset="0"/>
                <a:cs typeface="Arial" panose="020B0604020202020204" pitchFamily="34" charset="0"/>
              </a:rPr>
              <a:t>, "ça nous changeait bien les idées ! »</a:t>
            </a:r>
          </a:p>
          <a:p>
            <a:pPr>
              <a:lnSpc>
                <a:spcPct val="110000"/>
              </a:lnSpc>
              <a:spcAft>
                <a:spcPts val="600"/>
              </a:spcAft>
            </a:pPr>
            <a:endParaRPr lang="fr-FR" sz="20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3C55FC9E-F154-4243-181C-DFA4787212FF}"/>
              </a:ext>
            </a:extLst>
          </p:cNvPr>
          <p:cNvSpPr>
            <a:spLocks noGrp="1"/>
          </p:cNvSpPr>
          <p:nvPr>
            <p:ph type="sldNum" sz="quarter" idx="12"/>
          </p:nvPr>
        </p:nvSpPr>
        <p:spPr/>
        <p:txBody>
          <a:bodyPr/>
          <a:lstStyle/>
          <a:p>
            <a:fld id="{AE4D1A92-8E47-BB43-A869-29E5312AD25E}" type="slidenum">
              <a:rPr lang="fr-FR" smtClean="0"/>
              <a:t>9</a:t>
            </a:fld>
            <a:endParaRPr lang="fr-FR"/>
          </a:p>
        </p:txBody>
      </p:sp>
    </p:spTree>
    <p:extLst>
      <p:ext uri="{BB962C8B-B14F-4D97-AF65-F5344CB8AC3E}">
        <p14:creationId xmlns:p14="http://schemas.microsoft.com/office/powerpoint/2010/main" val="2133530832"/>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4175</TotalTime>
  <Words>4043</Words>
  <Application>Microsoft Macintosh PowerPoint</Application>
  <PresentationFormat>Grand écran</PresentationFormat>
  <Paragraphs>245</Paragraphs>
  <Slides>37</Slides>
  <Notes>2</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37</vt:i4>
      </vt:variant>
    </vt:vector>
  </HeadingPairs>
  <TitlesOfParts>
    <vt:vector size="43" baseType="lpstr">
      <vt:lpstr>Arial</vt:lpstr>
      <vt:lpstr>Calibri</vt:lpstr>
      <vt:lpstr>Calibri Light</vt:lpstr>
      <vt:lpstr>Wingdings</vt:lpstr>
      <vt:lpstr>Office Theme</vt:lpstr>
      <vt:lpstr>1_Office Theme</vt:lpstr>
      <vt:lpstr>Le pouvoir d’agir des GEM  à l’épreuve de la crise sanitaire  Enquête nationale CNIGEM Décembre 2022 </vt:lpstr>
      <vt:lpstr>La méthode </vt:lpstr>
      <vt:lpstr>La participation à la recherche </vt:lpstr>
      <vt:lpstr>Présentation PowerPoint</vt:lpstr>
      <vt:lpstr>Pendant la crise covid, des difficultés vécues</vt:lpstr>
      <vt:lpstr>Les GEM ont résisté à la crise</vt:lpstr>
      <vt:lpstr>Une augmentation de l’entraide</vt:lpstr>
      <vt:lpstr>De nombreuses adaptations et innovations dans les GEM</vt:lpstr>
      <vt:lpstr>Paroles d’acteurs de GEM</vt:lpstr>
      <vt:lpstr>Présentation PowerPoint</vt:lpstr>
      <vt:lpstr>Présentation PowerPoint</vt:lpstr>
      <vt:lpstr>Les GEM : une culture démocratique innovante,  mais fragile</vt:lpstr>
      <vt:lpstr>Présentation PowerPoint</vt:lpstr>
      <vt:lpstr>Présentation PowerPoint</vt:lpstr>
      <vt:lpstr>Présentation PowerPoint</vt:lpstr>
      <vt:lpstr>Présentation PowerPoint</vt:lpstr>
      <vt:lpstr>Présentation PowerPoint</vt:lpstr>
      <vt:lpstr>Présentation PowerPoint</vt:lpstr>
      <vt:lpstr>Soutenir le pouvoir d’agir des adhérents dans le fonctionnement du GEM</vt:lpstr>
      <vt:lpstr>Les GEM sont une application de la démocratie participative</vt:lpstr>
      <vt:lpstr>Les GEM sont une application de la démocratie participative</vt:lpstr>
      <vt:lpstr>Les GEM sont une application de la démocratie participative</vt:lpstr>
      <vt:lpstr>Les GEM sont une application de la démocratie participative</vt:lpstr>
      <vt:lpstr>Les GEM sont une application de la démocratie participative</vt:lpstr>
      <vt:lpstr>Reconnaître, valoriser et soutenir le travail des salariés</vt:lpstr>
      <vt:lpstr>Présentation PowerPoint</vt:lpstr>
      <vt:lpstr>Le besoin de professionnaliser ce métier</vt:lpstr>
      <vt:lpstr>Présentation PowerPoint</vt:lpstr>
      <vt:lpstr>Articuler les rôles des différents acteurs</vt:lpstr>
      <vt:lpstr>Présentation PowerPoint</vt:lpstr>
      <vt:lpstr>Présentation PowerPoint</vt:lpstr>
      <vt:lpstr>Présentation PowerPoint</vt:lpstr>
      <vt:lpstr>Présentation PowerPoint</vt:lpstr>
      <vt:lpstr>Participer à la vie locale : la visibilité des GEM</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JY Barreyre</dc:creator>
  <cp:lastModifiedBy>JY Barreyre</cp:lastModifiedBy>
  <cp:revision>53</cp:revision>
  <dcterms:created xsi:type="dcterms:W3CDTF">2022-05-16T07:56:10Z</dcterms:created>
  <dcterms:modified xsi:type="dcterms:W3CDTF">2022-12-04T15:04:42Z</dcterms:modified>
</cp:coreProperties>
</file>