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0"/>
  </p:notesMasterIdLst>
  <p:sldIdLst>
    <p:sldId id="256" r:id="rId2"/>
    <p:sldId id="268" r:id="rId3"/>
    <p:sldId id="269" r:id="rId4"/>
    <p:sldId id="257" r:id="rId5"/>
    <p:sldId id="271" r:id="rId6"/>
    <p:sldId id="272" r:id="rId7"/>
    <p:sldId id="265" r:id="rId8"/>
    <p:sldId id="270" r:id="rId9"/>
    <p:sldId id="266" r:id="rId10"/>
    <p:sldId id="273" r:id="rId11"/>
    <p:sldId id="264" r:id="rId12"/>
    <p:sldId id="259" r:id="rId13"/>
    <p:sldId id="260" r:id="rId14"/>
    <p:sldId id="261" r:id="rId15"/>
    <p:sldId id="263" r:id="rId16"/>
    <p:sldId id="262" r:id="rId17"/>
    <p:sldId id="267" r:id="rId18"/>
    <p:sldId id="274"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4"/>
    <p:restoredTop sz="94789"/>
  </p:normalViewPr>
  <p:slideViewPr>
    <p:cSldViewPr snapToGrid="0">
      <p:cViewPr varScale="1">
        <p:scale>
          <a:sx n="112" d="100"/>
          <a:sy n="112" d="100"/>
        </p:scale>
        <p:origin x="22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nybourdaleix\Downloads\statistic-survey683489%20(9).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1">
                    <a:lumMod val="50000"/>
                  </a:schemeClr>
                </a:solidFill>
                <a:latin typeface="+mn-lt"/>
                <a:ea typeface="+mn-ea"/>
                <a:cs typeface="+mn-cs"/>
              </a:defRPr>
            </a:pPr>
            <a:r>
              <a:rPr lang="fr-FR" sz="2000" b="1" dirty="0">
                <a:solidFill>
                  <a:schemeClr val="accent1">
                    <a:lumMod val="50000"/>
                  </a:schemeClr>
                </a:solidFill>
              </a:rPr>
              <a:t>nouveaux services et nouvelles activités</a:t>
            </a:r>
            <a:r>
              <a:rPr lang="fr-FR" sz="2000" b="1" baseline="0" dirty="0">
                <a:solidFill>
                  <a:schemeClr val="accent1">
                    <a:lumMod val="50000"/>
                  </a:schemeClr>
                </a:solidFill>
              </a:rPr>
              <a:t> *</a:t>
            </a:r>
            <a:endParaRPr lang="fr-FR" sz="2000" b="1"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lumMod val="50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dLbls>
            <c:delete val="1"/>
          </c:dLbls>
          <c:cat>
            <c:strRef>
              <c:f>'results-survey683489'!$C$346:$C$355</c:f>
              <c:strCache>
                <c:ptCount val="10"/>
                <c:pt idx="0">
                  <c:v>aide aux démarches admnistratives</c:v>
                </c:pt>
                <c:pt idx="1">
                  <c:v>aide à la gestion de la santé</c:v>
                </c:pt>
                <c:pt idx="2">
                  <c:v>accueil et visites personnalisés</c:v>
                </c:pt>
                <c:pt idx="3">
                  <c:v>services numériques et téléphoniques</c:v>
                </c:pt>
                <c:pt idx="4">
                  <c:v>aide aux repas</c:v>
                </c:pt>
                <c:pt idx="5">
                  <c:v>aide à l'organisation du domicile</c:v>
                </c:pt>
                <c:pt idx="6">
                  <c:v>activités en distanciel</c:v>
                </c:pt>
                <c:pt idx="7">
                  <c:v>groupes parole et café adhérents</c:v>
                </c:pt>
                <c:pt idx="8">
                  <c:v>aide à recherche séjours</c:v>
                </c:pt>
                <c:pt idx="9">
                  <c:v>transport collectif</c:v>
                </c:pt>
              </c:strCache>
            </c:strRef>
          </c:cat>
          <c:val>
            <c:numRef>
              <c:f>'results-survey683489'!$D$346:$D$355</c:f>
              <c:numCache>
                <c:formatCode>0%</c:formatCode>
                <c:ptCount val="10"/>
                <c:pt idx="0">
                  <c:v>0.1</c:v>
                </c:pt>
                <c:pt idx="1">
                  <c:v>0.14000000000000001</c:v>
                </c:pt>
                <c:pt idx="2">
                  <c:v>0.13</c:v>
                </c:pt>
                <c:pt idx="3">
                  <c:v>0.26</c:v>
                </c:pt>
                <c:pt idx="4">
                  <c:v>0.12</c:v>
                </c:pt>
                <c:pt idx="5">
                  <c:v>0.03</c:v>
                </c:pt>
                <c:pt idx="6">
                  <c:v>0.1</c:v>
                </c:pt>
                <c:pt idx="7">
                  <c:v>0.03</c:v>
                </c:pt>
                <c:pt idx="8">
                  <c:v>0.03</c:v>
                </c:pt>
                <c:pt idx="9">
                  <c:v>0.03</c:v>
                </c:pt>
              </c:numCache>
            </c:numRef>
          </c:val>
          <c:extLst>
            <c:ext xmlns:c16="http://schemas.microsoft.com/office/drawing/2014/chart" uri="{C3380CC4-5D6E-409C-BE32-E72D297353CC}">
              <c16:uniqueId val="{0000000A-C7B9-A844-9899-237338067DDA}"/>
            </c:ext>
          </c:extLst>
        </c:ser>
        <c:dLbls>
          <c:dLblPos val="inEnd"/>
          <c:showLegendKey val="0"/>
          <c:showVal val="1"/>
          <c:showCatName val="0"/>
          <c:showSerName val="0"/>
          <c:showPercent val="0"/>
          <c:showBubbleSize val="0"/>
        </c:dLbls>
        <c:gapWidth val="182"/>
        <c:axId val="344277552"/>
        <c:axId val="1829093551"/>
      </c:barChart>
      <c:catAx>
        <c:axId val="344277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1">
                    <a:lumMod val="50000"/>
                  </a:schemeClr>
                </a:solidFill>
                <a:latin typeface="+mn-lt"/>
                <a:ea typeface="+mn-ea"/>
                <a:cs typeface="+mn-cs"/>
              </a:defRPr>
            </a:pPr>
            <a:endParaRPr lang="fr-FR"/>
          </a:p>
        </c:txPr>
        <c:crossAx val="1829093551"/>
        <c:crosses val="autoZero"/>
        <c:auto val="1"/>
        <c:lblAlgn val="ctr"/>
        <c:lblOffset val="100"/>
        <c:noMultiLvlLbl val="0"/>
      </c:catAx>
      <c:valAx>
        <c:axId val="18290935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427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8FAFB-556C-4C3C-807D-8776EC304A8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4949780-6320-4A86-924F-19C5E8BC7CCC}">
      <dgm:prSet/>
      <dgm:spPr/>
      <dgm:t>
        <a:bodyPr/>
        <a:lstStyle/>
        <a:p>
          <a:r>
            <a:rPr lang="fr-FR"/>
            <a:t>Le monde à l’envers</a:t>
          </a:r>
          <a:endParaRPr lang="en-US"/>
        </a:p>
      </dgm:t>
    </dgm:pt>
    <dgm:pt modelId="{3885CD25-67D8-46F1-A495-9DC61523E699}" type="parTrans" cxnId="{4EB40022-B626-474F-97EC-E7B9CDBC56AD}">
      <dgm:prSet/>
      <dgm:spPr/>
      <dgm:t>
        <a:bodyPr/>
        <a:lstStyle/>
        <a:p>
          <a:endParaRPr lang="en-US"/>
        </a:p>
      </dgm:t>
    </dgm:pt>
    <dgm:pt modelId="{03DF147F-4DA5-4A87-840A-BE6575BD8921}" type="sibTrans" cxnId="{4EB40022-B626-474F-97EC-E7B9CDBC56AD}">
      <dgm:prSet/>
      <dgm:spPr/>
      <dgm:t>
        <a:bodyPr/>
        <a:lstStyle/>
        <a:p>
          <a:endParaRPr lang="en-US"/>
        </a:p>
      </dgm:t>
    </dgm:pt>
    <dgm:pt modelId="{8AA85844-361A-45F0-B5D7-D90D925C30BE}">
      <dgm:prSet/>
      <dgm:spPr/>
      <dgm:t>
        <a:bodyPr/>
        <a:lstStyle/>
        <a:p>
          <a:r>
            <a:rPr lang="fr-FR"/>
            <a:t>Grandes attentes et petits moyens</a:t>
          </a:r>
          <a:endParaRPr lang="en-US"/>
        </a:p>
      </dgm:t>
    </dgm:pt>
    <dgm:pt modelId="{79948F73-F717-44E8-97F3-895C5189F93D}" type="parTrans" cxnId="{CAC797B2-A340-48F1-940B-366235562643}">
      <dgm:prSet/>
      <dgm:spPr/>
      <dgm:t>
        <a:bodyPr/>
        <a:lstStyle/>
        <a:p>
          <a:endParaRPr lang="en-US"/>
        </a:p>
      </dgm:t>
    </dgm:pt>
    <dgm:pt modelId="{CEC311AF-A1F9-429D-B574-304C5619DF67}" type="sibTrans" cxnId="{CAC797B2-A340-48F1-940B-366235562643}">
      <dgm:prSet/>
      <dgm:spPr/>
      <dgm:t>
        <a:bodyPr/>
        <a:lstStyle/>
        <a:p>
          <a:endParaRPr lang="en-US"/>
        </a:p>
      </dgm:t>
    </dgm:pt>
    <dgm:pt modelId="{3B51E310-8DBA-4F8E-B563-9703C68EB3C5}">
      <dgm:prSet/>
      <dgm:spPr/>
      <dgm:t>
        <a:bodyPr/>
        <a:lstStyle/>
        <a:p>
          <a:r>
            <a:rPr lang="fr-FR"/>
            <a:t>« Faire avec » : l’absence de corpus reconnu</a:t>
          </a:r>
          <a:endParaRPr lang="en-US"/>
        </a:p>
      </dgm:t>
    </dgm:pt>
    <dgm:pt modelId="{36C7F92D-2FD7-4FD4-B451-DD90B8F16A54}" type="parTrans" cxnId="{D1FABF2E-EA85-4436-B62B-85EB409D12EB}">
      <dgm:prSet/>
      <dgm:spPr/>
      <dgm:t>
        <a:bodyPr/>
        <a:lstStyle/>
        <a:p>
          <a:endParaRPr lang="en-US"/>
        </a:p>
      </dgm:t>
    </dgm:pt>
    <dgm:pt modelId="{07D210C2-564F-4A3D-9DA6-EC69239CB6C3}" type="sibTrans" cxnId="{D1FABF2E-EA85-4436-B62B-85EB409D12EB}">
      <dgm:prSet/>
      <dgm:spPr/>
      <dgm:t>
        <a:bodyPr/>
        <a:lstStyle/>
        <a:p>
          <a:endParaRPr lang="en-US"/>
        </a:p>
      </dgm:t>
    </dgm:pt>
    <dgm:pt modelId="{E2E1E818-31F2-4148-B2F3-6BB24582F1EC}">
      <dgm:prSet/>
      <dgm:spPr/>
      <dgm:t>
        <a:bodyPr/>
        <a:lstStyle/>
        <a:p>
          <a:r>
            <a:rPr lang="fr-FR" dirty="0"/>
            <a:t>Le GEM, « </a:t>
          </a:r>
          <a:r>
            <a:rPr lang="fr-FR" i="1" dirty="0">
              <a:solidFill>
                <a:schemeClr val="accent1"/>
              </a:solidFill>
            </a:rPr>
            <a:t>un mollusque qui n’est pas vertébré </a:t>
          </a:r>
          <a:r>
            <a:rPr lang="fr-FR" dirty="0"/>
            <a:t>» et à qui « </a:t>
          </a:r>
          <a:r>
            <a:rPr lang="fr-FR" i="1" dirty="0">
              <a:solidFill>
                <a:schemeClr val="accent1"/>
              </a:solidFill>
            </a:rPr>
            <a:t>il faut donner une colonne vertébrale </a:t>
          </a:r>
          <a:r>
            <a:rPr lang="fr-FR" dirty="0"/>
            <a:t>» (Un parrain) </a:t>
          </a:r>
          <a:endParaRPr lang="en-US" dirty="0"/>
        </a:p>
      </dgm:t>
    </dgm:pt>
    <dgm:pt modelId="{C5970A2D-11AE-4B2E-95F6-B5A6C147D518}" type="parTrans" cxnId="{25A99653-C31C-4EF2-BB1F-D964C5BC7804}">
      <dgm:prSet/>
      <dgm:spPr/>
      <dgm:t>
        <a:bodyPr/>
        <a:lstStyle/>
        <a:p>
          <a:endParaRPr lang="en-US"/>
        </a:p>
      </dgm:t>
    </dgm:pt>
    <dgm:pt modelId="{50AB8A79-61BB-4C6B-8EA4-FB09A7A73105}" type="sibTrans" cxnId="{25A99653-C31C-4EF2-BB1F-D964C5BC7804}">
      <dgm:prSet/>
      <dgm:spPr/>
      <dgm:t>
        <a:bodyPr/>
        <a:lstStyle/>
        <a:p>
          <a:endParaRPr lang="en-US"/>
        </a:p>
      </dgm:t>
    </dgm:pt>
    <dgm:pt modelId="{98AF3BF7-DFCD-4994-82F5-E69C88D6BC47}">
      <dgm:prSet/>
      <dgm:spPr/>
      <dgm:t>
        <a:bodyPr/>
        <a:lstStyle/>
        <a:p>
          <a:r>
            <a:rPr lang="fr-FR"/>
            <a:t>Une place ambigüe et polysémique dans le système d’action sanitaire et social</a:t>
          </a:r>
          <a:endParaRPr lang="en-US"/>
        </a:p>
      </dgm:t>
    </dgm:pt>
    <dgm:pt modelId="{85DE7987-E46B-435F-B708-35408AACDA53}" type="parTrans" cxnId="{E1C88B6D-C60D-4CAA-993C-EF91AE20FD4C}">
      <dgm:prSet/>
      <dgm:spPr/>
      <dgm:t>
        <a:bodyPr/>
        <a:lstStyle/>
        <a:p>
          <a:endParaRPr lang="en-US"/>
        </a:p>
      </dgm:t>
    </dgm:pt>
    <dgm:pt modelId="{B1C9A848-7F07-4880-955E-582316B8F185}" type="sibTrans" cxnId="{E1C88B6D-C60D-4CAA-993C-EF91AE20FD4C}">
      <dgm:prSet/>
      <dgm:spPr/>
      <dgm:t>
        <a:bodyPr/>
        <a:lstStyle/>
        <a:p>
          <a:endParaRPr lang="en-US"/>
        </a:p>
      </dgm:t>
    </dgm:pt>
    <dgm:pt modelId="{8799AA85-0B52-47F7-A311-24F6E6ED5741}">
      <dgm:prSet/>
      <dgm:spPr/>
      <dgm:t>
        <a:bodyPr/>
        <a:lstStyle/>
        <a:p>
          <a:r>
            <a:rPr lang="fr-FR" dirty="0"/>
            <a:t>Une interprétation opportuniste de la « stabilité psychique » par les partenaires de santé ?</a:t>
          </a:r>
          <a:endParaRPr lang="en-US" dirty="0"/>
        </a:p>
      </dgm:t>
    </dgm:pt>
    <dgm:pt modelId="{CCCB0CA9-FC2D-48E4-84F2-5447AAF2B68C}" type="parTrans" cxnId="{6A617723-6124-4B6A-BE4C-14077E90A1E5}">
      <dgm:prSet/>
      <dgm:spPr/>
      <dgm:t>
        <a:bodyPr/>
        <a:lstStyle/>
        <a:p>
          <a:endParaRPr lang="en-US"/>
        </a:p>
      </dgm:t>
    </dgm:pt>
    <dgm:pt modelId="{BC5FA45C-7CFA-4306-BBDF-EF31B25C732D}" type="sibTrans" cxnId="{6A617723-6124-4B6A-BE4C-14077E90A1E5}">
      <dgm:prSet/>
      <dgm:spPr/>
      <dgm:t>
        <a:bodyPr/>
        <a:lstStyle/>
        <a:p>
          <a:endParaRPr lang="en-US"/>
        </a:p>
      </dgm:t>
    </dgm:pt>
    <dgm:pt modelId="{08B607DB-98FD-4C13-B781-29B41CEECB8C}">
      <dgm:prSet/>
      <dgm:spPr/>
      <dgm:t>
        <a:bodyPr/>
        <a:lstStyle/>
        <a:p>
          <a:r>
            <a:rPr lang="fr-FR"/>
            <a:t>Un statut instable dans une économie de ressources humaine et financière fragile</a:t>
          </a:r>
          <a:endParaRPr lang="en-US"/>
        </a:p>
      </dgm:t>
    </dgm:pt>
    <dgm:pt modelId="{E4A800A6-ED6A-430C-A2AF-0C19BF86CBFB}" type="parTrans" cxnId="{3439F1D3-5654-4C00-9F0E-945416E5F2FC}">
      <dgm:prSet/>
      <dgm:spPr/>
      <dgm:t>
        <a:bodyPr/>
        <a:lstStyle/>
        <a:p>
          <a:endParaRPr lang="en-US"/>
        </a:p>
      </dgm:t>
    </dgm:pt>
    <dgm:pt modelId="{F163CA35-DA94-41FD-AB00-269DCD59289F}" type="sibTrans" cxnId="{3439F1D3-5654-4C00-9F0E-945416E5F2FC}">
      <dgm:prSet/>
      <dgm:spPr/>
      <dgm:t>
        <a:bodyPr/>
        <a:lstStyle/>
        <a:p>
          <a:endParaRPr lang="en-US"/>
        </a:p>
      </dgm:t>
    </dgm:pt>
    <dgm:pt modelId="{A0F0CAC5-81C0-44F4-8DB6-C8003FBFEFB4}">
      <dgm:prSet/>
      <dgm:spPr/>
      <dgm:t>
        <a:bodyPr/>
        <a:lstStyle/>
        <a:p>
          <a:r>
            <a:rPr lang="fr-FR"/>
            <a:t>Des compétences fragiles, des ressources insuffisantes, les limites de la « débrouillardise »</a:t>
          </a:r>
          <a:endParaRPr lang="en-US"/>
        </a:p>
      </dgm:t>
    </dgm:pt>
    <dgm:pt modelId="{3FC6CB0C-009A-4F68-875E-B6D0AC6AD257}" type="parTrans" cxnId="{C0F068C3-9665-4549-9FF6-ADBCF64B055A}">
      <dgm:prSet/>
      <dgm:spPr/>
      <dgm:t>
        <a:bodyPr/>
        <a:lstStyle/>
        <a:p>
          <a:endParaRPr lang="en-US"/>
        </a:p>
      </dgm:t>
    </dgm:pt>
    <dgm:pt modelId="{F296EA43-8CA4-44A1-ACC3-D36630F4773F}" type="sibTrans" cxnId="{C0F068C3-9665-4549-9FF6-ADBCF64B055A}">
      <dgm:prSet/>
      <dgm:spPr/>
      <dgm:t>
        <a:bodyPr/>
        <a:lstStyle/>
        <a:p>
          <a:endParaRPr lang="en-US"/>
        </a:p>
      </dgm:t>
    </dgm:pt>
    <dgm:pt modelId="{9EB05E09-7C1D-C94C-9EF2-F0C63636BD03}" type="pres">
      <dgm:prSet presAssocID="{B4D8FAFB-556C-4C3C-807D-8776EC304A8C}" presName="Name0" presStyleCnt="0">
        <dgm:presLayoutVars>
          <dgm:dir/>
          <dgm:animLvl val="lvl"/>
          <dgm:resizeHandles val="exact"/>
        </dgm:presLayoutVars>
      </dgm:prSet>
      <dgm:spPr/>
    </dgm:pt>
    <dgm:pt modelId="{892D8A8A-9ECA-D943-AEAD-0351104EE486}" type="pres">
      <dgm:prSet presAssocID="{D4949780-6320-4A86-924F-19C5E8BC7CCC}" presName="linNode" presStyleCnt="0"/>
      <dgm:spPr/>
    </dgm:pt>
    <dgm:pt modelId="{5029C127-98B0-E049-AF69-0BA6AAB62D85}" type="pres">
      <dgm:prSet presAssocID="{D4949780-6320-4A86-924F-19C5E8BC7CCC}" presName="parentText" presStyleLbl="node1" presStyleIdx="0" presStyleCnt="4">
        <dgm:presLayoutVars>
          <dgm:chMax val="1"/>
          <dgm:bulletEnabled val="1"/>
        </dgm:presLayoutVars>
      </dgm:prSet>
      <dgm:spPr/>
    </dgm:pt>
    <dgm:pt modelId="{10217FAC-BF14-E946-80A1-37C0E109189F}" type="pres">
      <dgm:prSet presAssocID="{D4949780-6320-4A86-924F-19C5E8BC7CCC}" presName="descendantText" presStyleLbl="alignAccFollowNode1" presStyleIdx="0" presStyleCnt="4">
        <dgm:presLayoutVars>
          <dgm:bulletEnabled val="1"/>
        </dgm:presLayoutVars>
      </dgm:prSet>
      <dgm:spPr/>
    </dgm:pt>
    <dgm:pt modelId="{62E3A3B6-27DE-2E42-803C-74632D8AB0B4}" type="pres">
      <dgm:prSet presAssocID="{03DF147F-4DA5-4A87-840A-BE6575BD8921}" presName="sp" presStyleCnt="0"/>
      <dgm:spPr/>
    </dgm:pt>
    <dgm:pt modelId="{8F45FDDE-433F-F84F-986E-1051CA771ACB}" type="pres">
      <dgm:prSet presAssocID="{3B51E310-8DBA-4F8E-B563-9703C68EB3C5}" presName="linNode" presStyleCnt="0"/>
      <dgm:spPr/>
    </dgm:pt>
    <dgm:pt modelId="{23854B2A-51D9-F442-A1A9-7FB6EB298C89}" type="pres">
      <dgm:prSet presAssocID="{3B51E310-8DBA-4F8E-B563-9703C68EB3C5}" presName="parentText" presStyleLbl="node1" presStyleIdx="1" presStyleCnt="4">
        <dgm:presLayoutVars>
          <dgm:chMax val="1"/>
          <dgm:bulletEnabled val="1"/>
        </dgm:presLayoutVars>
      </dgm:prSet>
      <dgm:spPr/>
    </dgm:pt>
    <dgm:pt modelId="{74B5BA02-B65D-4F40-8420-F7108C7557AD}" type="pres">
      <dgm:prSet presAssocID="{3B51E310-8DBA-4F8E-B563-9703C68EB3C5}" presName="descendantText" presStyleLbl="alignAccFollowNode1" presStyleIdx="1" presStyleCnt="4">
        <dgm:presLayoutVars>
          <dgm:bulletEnabled val="1"/>
        </dgm:presLayoutVars>
      </dgm:prSet>
      <dgm:spPr/>
    </dgm:pt>
    <dgm:pt modelId="{0DFAE323-57FD-AB4B-B994-FAC00CD015D5}" type="pres">
      <dgm:prSet presAssocID="{07D210C2-564F-4A3D-9DA6-EC69239CB6C3}" presName="sp" presStyleCnt="0"/>
      <dgm:spPr/>
    </dgm:pt>
    <dgm:pt modelId="{EC40D15D-2661-674E-B826-2559F8EFCA3C}" type="pres">
      <dgm:prSet presAssocID="{98AF3BF7-DFCD-4994-82F5-E69C88D6BC47}" presName="linNode" presStyleCnt="0"/>
      <dgm:spPr/>
    </dgm:pt>
    <dgm:pt modelId="{FF03B7A6-0FC7-5349-82F9-2F878E66C3EA}" type="pres">
      <dgm:prSet presAssocID="{98AF3BF7-DFCD-4994-82F5-E69C88D6BC47}" presName="parentText" presStyleLbl="node1" presStyleIdx="2" presStyleCnt="4">
        <dgm:presLayoutVars>
          <dgm:chMax val="1"/>
          <dgm:bulletEnabled val="1"/>
        </dgm:presLayoutVars>
      </dgm:prSet>
      <dgm:spPr/>
    </dgm:pt>
    <dgm:pt modelId="{0DD299F0-CE43-BA40-A8C9-26EC3227033E}" type="pres">
      <dgm:prSet presAssocID="{98AF3BF7-DFCD-4994-82F5-E69C88D6BC47}" presName="descendantText" presStyleLbl="alignAccFollowNode1" presStyleIdx="2" presStyleCnt="4">
        <dgm:presLayoutVars>
          <dgm:bulletEnabled val="1"/>
        </dgm:presLayoutVars>
      </dgm:prSet>
      <dgm:spPr/>
    </dgm:pt>
    <dgm:pt modelId="{B2DE128B-8C53-AC48-BD8D-C36C7CEC5DE0}" type="pres">
      <dgm:prSet presAssocID="{B1C9A848-7F07-4880-955E-582316B8F185}" presName="sp" presStyleCnt="0"/>
      <dgm:spPr/>
    </dgm:pt>
    <dgm:pt modelId="{6D119D88-9E96-3D42-A15F-9FFD81F673E2}" type="pres">
      <dgm:prSet presAssocID="{08B607DB-98FD-4C13-B781-29B41CEECB8C}" presName="linNode" presStyleCnt="0"/>
      <dgm:spPr/>
    </dgm:pt>
    <dgm:pt modelId="{30CD8022-B8A3-DC42-8D05-710B0776D0D0}" type="pres">
      <dgm:prSet presAssocID="{08B607DB-98FD-4C13-B781-29B41CEECB8C}" presName="parentText" presStyleLbl="node1" presStyleIdx="3" presStyleCnt="4">
        <dgm:presLayoutVars>
          <dgm:chMax val="1"/>
          <dgm:bulletEnabled val="1"/>
        </dgm:presLayoutVars>
      </dgm:prSet>
      <dgm:spPr/>
    </dgm:pt>
    <dgm:pt modelId="{67F7B126-7143-4F4A-9F19-F77AC7111761}" type="pres">
      <dgm:prSet presAssocID="{08B607DB-98FD-4C13-B781-29B41CEECB8C}" presName="descendantText" presStyleLbl="alignAccFollowNode1" presStyleIdx="3" presStyleCnt="4">
        <dgm:presLayoutVars>
          <dgm:bulletEnabled val="1"/>
        </dgm:presLayoutVars>
      </dgm:prSet>
      <dgm:spPr/>
    </dgm:pt>
  </dgm:ptLst>
  <dgm:cxnLst>
    <dgm:cxn modelId="{5B52B918-4CA7-D143-937F-D7AA20D38ACE}" type="presOf" srcId="{D4949780-6320-4A86-924F-19C5E8BC7CCC}" destId="{5029C127-98B0-E049-AF69-0BA6AAB62D85}" srcOrd="0" destOrd="0" presId="urn:microsoft.com/office/officeart/2005/8/layout/vList5"/>
    <dgm:cxn modelId="{4EB40022-B626-474F-97EC-E7B9CDBC56AD}" srcId="{B4D8FAFB-556C-4C3C-807D-8776EC304A8C}" destId="{D4949780-6320-4A86-924F-19C5E8BC7CCC}" srcOrd="0" destOrd="0" parTransId="{3885CD25-67D8-46F1-A495-9DC61523E699}" sibTransId="{03DF147F-4DA5-4A87-840A-BE6575BD8921}"/>
    <dgm:cxn modelId="{6A617723-6124-4B6A-BE4C-14077E90A1E5}" srcId="{98AF3BF7-DFCD-4994-82F5-E69C88D6BC47}" destId="{8799AA85-0B52-47F7-A311-24F6E6ED5741}" srcOrd="0" destOrd="0" parTransId="{CCCB0CA9-FC2D-48E4-84F2-5447AAF2B68C}" sibTransId="{BC5FA45C-7CFA-4306-BBDF-EF31B25C732D}"/>
    <dgm:cxn modelId="{D1FABF2E-EA85-4436-B62B-85EB409D12EB}" srcId="{B4D8FAFB-556C-4C3C-807D-8776EC304A8C}" destId="{3B51E310-8DBA-4F8E-B563-9703C68EB3C5}" srcOrd="1" destOrd="0" parTransId="{36C7F92D-2FD7-4FD4-B451-DD90B8F16A54}" sibTransId="{07D210C2-564F-4A3D-9DA6-EC69239CB6C3}"/>
    <dgm:cxn modelId="{25A99653-C31C-4EF2-BB1F-D964C5BC7804}" srcId="{3B51E310-8DBA-4F8E-B563-9703C68EB3C5}" destId="{E2E1E818-31F2-4148-B2F3-6BB24582F1EC}" srcOrd="0" destOrd="0" parTransId="{C5970A2D-11AE-4B2E-95F6-B5A6C147D518}" sibTransId="{50AB8A79-61BB-4C6B-8EA4-FB09A7A73105}"/>
    <dgm:cxn modelId="{7C66A355-7FD6-044D-83BB-CD078F621978}" type="presOf" srcId="{B4D8FAFB-556C-4C3C-807D-8776EC304A8C}" destId="{9EB05E09-7C1D-C94C-9EF2-F0C63636BD03}" srcOrd="0" destOrd="0" presId="urn:microsoft.com/office/officeart/2005/8/layout/vList5"/>
    <dgm:cxn modelId="{0C871763-421C-924D-9454-5F351870BBF8}" type="presOf" srcId="{8AA85844-361A-45F0-B5D7-D90D925C30BE}" destId="{10217FAC-BF14-E946-80A1-37C0E109189F}" srcOrd="0" destOrd="0" presId="urn:microsoft.com/office/officeart/2005/8/layout/vList5"/>
    <dgm:cxn modelId="{56223F64-D32B-E746-B8FB-5550C46450F7}" type="presOf" srcId="{98AF3BF7-DFCD-4994-82F5-E69C88D6BC47}" destId="{FF03B7A6-0FC7-5349-82F9-2F878E66C3EA}" srcOrd="0" destOrd="0" presId="urn:microsoft.com/office/officeart/2005/8/layout/vList5"/>
    <dgm:cxn modelId="{E1C88B6D-C60D-4CAA-993C-EF91AE20FD4C}" srcId="{B4D8FAFB-556C-4C3C-807D-8776EC304A8C}" destId="{98AF3BF7-DFCD-4994-82F5-E69C88D6BC47}" srcOrd="2" destOrd="0" parTransId="{85DE7987-E46B-435F-B708-35408AACDA53}" sibTransId="{B1C9A848-7F07-4880-955E-582316B8F185}"/>
    <dgm:cxn modelId="{7CB76C9F-C4E0-1340-92A9-4AB70A6E83AA}" type="presOf" srcId="{08B607DB-98FD-4C13-B781-29B41CEECB8C}" destId="{30CD8022-B8A3-DC42-8D05-710B0776D0D0}" srcOrd="0" destOrd="0" presId="urn:microsoft.com/office/officeart/2005/8/layout/vList5"/>
    <dgm:cxn modelId="{CAC797B2-A340-48F1-940B-366235562643}" srcId="{D4949780-6320-4A86-924F-19C5E8BC7CCC}" destId="{8AA85844-361A-45F0-B5D7-D90D925C30BE}" srcOrd="0" destOrd="0" parTransId="{79948F73-F717-44E8-97F3-895C5189F93D}" sibTransId="{CEC311AF-A1F9-429D-B574-304C5619DF67}"/>
    <dgm:cxn modelId="{C0F068C3-9665-4549-9FF6-ADBCF64B055A}" srcId="{08B607DB-98FD-4C13-B781-29B41CEECB8C}" destId="{A0F0CAC5-81C0-44F4-8DB6-C8003FBFEFB4}" srcOrd="0" destOrd="0" parTransId="{3FC6CB0C-009A-4F68-875E-B6D0AC6AD257}" sibTransId="{F296EA43-8CA4-44A1-ACC3-D36630F4773F}"/>
    <dgm:cxn modelId="{A85141CB-F7E6-E04F-8BE5-54037C8DA354}" type="presOf" srcId="{8799AA85-0B52-47F7-A311-24F6E6ED5741}" destId="{0DD299F0-CE43-BA40-A8C9-26EC3227033E}" srcOrd="0" destOrd="0" presId="urn:microsoft.com/office/officeart/2005/8/layout/vList5"/>
    <dgm:cxn modelId="{3439F1D3-5654-4C00-9F0E-945416E5F2FC}" srcId="{B4D8FAFB-556C-4C3C-807D-8776EC304A8C}" destId="{08B607DB-98FD-4C13-B781-29B41CEECB8C}" srcOrd="3" destOrd="0" parTransId="{E4A800A6-ED6A-430C-A2AF-0C19BF86CBFB}" sibTransId="{F163CA35-DA94-41FD-AB00-269DCD59289F}"/>
    <dgm:cxn modelId="{357A84DD-7E77-B04C-AAD4-2F0A8C96233D}" type="presOf" srcId="{E2E1E818-31F2-4148-B2F3-6BB24582F1EC}" destId="{74B5BA02-B65D-4F40-8420-F7108C7557AD}" srcOrd="0" destOrd="0" presId="urn:microsoft.com/office/officeart/2005/8/layout/vList5"/>
    <dgm:cxn modelId="{0E3BACE1-7865-C846-9A4C-1BBD1976FA6E}" type="presOf" srcId="{A0F0CAC5-81C0-44F4-8DB6-C8003FBFEFB4}" destId="{67F7B126-7143-4F4A-9F19-F77AC7111761}" srcOrd="0" destOrd="0" presId="urn:microsoft.com/office/officeart/2005/8/layout/vList5"/>
    <dgm:cxn modelId="{52501CE4-359B-BF4C-992D-E3FB844DABBB}" type="presOf" srcId="{3B51E310-8DBA-4F8E-B563-9703C68EB3C5}" destId="{23854B2A-51D9-F442-A1A9-7FB6EB298C89}" srcOrd="0" destOrd="0" presId="urn:microsoft.com/office/officeart/2005/8/layout/vList5"/>
    <dgm:cxn modelId="{6AA58A21-F013-4546-95D9-2C1B3B4ABBBC}" type="presParOf" srcId="{9EB05E09-7C1D-C94C-9EF2-F0C63636BD03}" destId="{892D8A8A-9ECA-D943-AEAD-0351104EE486}" srcOrd="0" destOrd="0" presId="urn:microsoft.com/office/officeart/2005/8/layout/vList5"/>
    <dgm:cxn modelId="{88CCE52A-4C00-EC4E-A9F6-E40799186172}" type="presParOf" srcId="{892D8A8A-9ECA-D943-AEAD-0351104EE486}" destId="{5029C127-98B0-E049-AF69-0BA6AAB62D85}" srcOrd="0" destOrd="0" presId="urn:microsoft.com/office/officeart/2005/8/layout/vList5"/>
    <dgm:cxn modelId="{469A26B2-AB83-184B-896B-E52EB7028B6F}" type="presParOf" srcId="{892D8A8A-9ECA-D943-AEAD-0351104EE486}" destId="{10217FAC-BF14-E946-80A1-37C0E109189F}" srcOrd="1" destOrd="0" presId="urn:microsoft.com/office/officeart/2005/8/layout/vList5"/>
    <dgm:cxn modelId="{D7BEDEF6-6CDC-2546-B34F-F877DDFE3D5D}" type="presParOf" srcId="{9EB05E09-7C1D-C94C-9EF2-F0C63636BD03}" destId="{62E3A3B6-27DE-2E42-803C-74632D8AB0B4}" srcOrd="1" destOrd="0" presId="urn:microsoft.com/office/officeart/2005/8/layout/vList5"/>
    <dgm:cxn modelId="{D4712CC8-71E0-A742-A675-E00505534D2B}" type="presParOf" srcId="{9EB05E09-7C1D-C94C-9EF2-F0C63636BD03}" destId="{8F45FDDE-433F-F84F-986E-1051CA771ACB}" srcOrd="2" destOrd="0" presId="urn:microsoft.com/office/officeart/2005/8/layout/vList5"/>
    <dgm:cxn modelId="{6ED2A60A-AC3D-154B-AACF-CD312C055453}" type="presParOf" srcId="{8F45FDDE-433F-F84F-986E-1051CA771ACB}" destId="{23854B2A-51D9-F442-A1A9-7FB6EB298C89}" srcOrd="0" destOrd="0" presId="urn:microsoft.com/office/officeart/2005/8/layout/vList5"/>
    <dgm:cxn modelId="{D52BDBBD-7376-C34B-977B-493377355FB0}" type="presParOf" srcId="{8F45FDDE-433F-F84F-986E-1051CA771ACB}" destId="{74B5BA02-B65D-4F40-8420-F7108C7557AD}" srcOrd="1" destOrd="0" presId="urn:microsoft.com/office/officeart/2005/8/layout/vList5"/>
    <dgm:cxn modelId="{4CE8245E-41CE-F840-90A4-E98D0F9C6ED3}" type="presParOf" srcId="{9EB05E09-7C1D-C94C-9EF2-F0C63636BD03}" destId="{0DFAE323-57FD-AB4B-B994-FAC00CD015D5}" srcOrd="3" destOrd="0" presId="urn:microsoft.com/office/officeart/2005/8/layout/vList5"/>
    <dgm:cxn modelId="{4E3D5C67-F3E7-FB4F-B541-9221C06C3CF8}" type="presParOf" srcId="{9EB05E09-7C1D-C94C-9EF2-F0C63636BD03}" destId="{EC40D15D-2661-674E-B826-2559F8EFCA3C}" srcOrd="4" destOrd="0" presId="urn:microsoft.com/office/officeart/2005/8/layout/vList5"/>
    <dgm:cxn modelId="{1F7765F5-A5D8-644D-841F-D78651543095}" type="presParOf" srcId="{EC40D15D-2661-674E-B826-2559F8EFCA3C}" destId="{FF03B7A6-0FC7-5349-82F9-2F878E66C3EA}" srcOrd="0" destOrd="0" presId="urn:microsoft.com/office/officeart/2005/8/layout/vList5"/>
    <dgm:cxn modelId="{27200F30-11C2-184D-B4F4-B6CD97070265}" type="presParOf" srcId="{EC40D15D-2661-674E-B826-2559F8EFCA3C}" destId="{0DD299F0-CE43-BA40-A8C9-26EC3227033E}" srcOrd="1" destOrd="0" presId="urn:microsoft.com/office/officeart/2005/8/layout/vList5"/>
    <dgm:cxn modelId="{6EFA824A-7BF8-A54E-B29A-848981C04D33}" type="presParOf" srcId="{9EB05E09-7C1D-C94C-9EF2-F0C63636BD03}" destId="{B2DE128B-8C53-AC48-BD8D-C36C7CEC5DE0}" srcOrd="5" destOrd="0" presId="urn:microsoft.com/office/officeart/2005/8/layout/vList5"/>
    <dgm:cxn modelId="{283690EA-3688-6544-8F56-E1A63F75F8AB}" type="presParOf" srcId="{9EB05E09-7C1D-C94C-9EF2-F0C63636BD03}" destId="{6D119D88-9E96-3D42-A15F-9FFD81F673E2}" srcOrd="6" destOrd="0" presId="urn:microsoft.com/office/officeart/2005/8/layout/vList5"/>
    <dgm:cxn modelId="{AFF1ABF0-BB5F-7046-9AD9-F12D8EB4EE86}" type="presParOf" srcId="{6D119D88-9E96-3D42-A15F-9FFD81F673E2}" destId="{30CD8022-B8A3-DC42-8D05-710B0776D0D0}" srcOrd="0" destOrd="0" presId="urn:microsoft.com/office/officeart/2005/8/layout/vList5"/>
    <dgm:cxn modelId="{31F23867-0E3B-B447-8A4D-3A1CE1A3E389}" type="presParOf" srcId="{6D119D88-9E96-3D42-A15F-9FFD81F673E2}" destId="{67F7B126-7143-4F4A-9F19-F77AC711176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17FAC-BF14-E946-80A1-37C0E109189F}">
      <dsp:nvSpPr>
        <dsp:cNvPr id="0" name=""/>
        <dsp:cNvSpPr/>
      </dsp:nvSpPr>
      <dsp:spPr>
        <a:xfrm rot="5400000">
          <a:off x="6731621" y="-2839081"/>
          <a:ext cx="837972"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a:t>Grandes attentes et petits moyens</a:t>
          </a:r>
          <a:endParaRPr lang="en-US" sz="2100" kern="1200"/>
        </a:p>
      </dsp:txBody>
      <dsp:txXfrm rot="-5400000">
        <a:off x="3785615" y="147831"/>
        <a:ext cx="6689078" cy="756160"/>
      </dsp:txXfrm>
    </dsp:sp>
    <dsp:sp modelId="{5029C127-98B0-E049-AF69-0BA6AAB62D85}">
      <dsp:nvSpPr>
        <dsp:cNvPr id="0" name=""/>
        <dsp:cNvSpPr/>
      </dsp:nvSpPr>
      <dsp:spPr>
        <a:xfrm>
          <a:off x="0" y="2177"/>
          <a:ext cx="3785616" cy="10474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a:t>Le monde à l’envers</a:t>
          </a:r>
          <a:endParaRPr lang="en-US" sz="2000" kern="1200"/>
        </a:p>
      </dsp:txBody>
      <dsp:txXfrm>
        <a:off x="51133" y="53310"/>
        <a:ext cx="3683350" cy="945199"/>
      </dsp:txXfrm>
    </dsp:sp>
    <dsp:sp modelId="{74B5BA02-B65D-4F40-8420-F7108C7557AD}">
      <dsp:nvSpPr>
        <dsp:cNvPr id="0" name=""/>
        <dsp:cNvSpPr/>
      </dsp:nvSpPr>
      <dsp:spPr>
        <a:xfrm rot="5400000">
          <a:off x="6731621" y="-1739242"/>
          <a:ext cx="837972" cy="6729984"/>
        </a:xfrm>
        <a:prstGeom prst="round2Same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Le GEM, « </a:t>
          </a:r>
          <a:r>
            <a:rPr lang="fr-FR" sz="2100" i="1" kern="1200" dirty="0">
              <a:solidFill>
                <a:schemeClr val="accent1"/>
              </a:solidFill>
            </a:rPr>
            <a:t>un mollusque qui n’est pas vertébré </a:t>
          </a:r>
          <a:r>
            <a:rPr lang="fr-FR" sz="2100" kern="1200" dirty="0"/>
            <a:t>» et à qui « </a:t>
          </a:r>
          <a:r>
            <a:rPr lang="fr-FR" sz="2100" i="1" kern="1200" dirty="0">
              <a:solidFill>
                <a:schemeClr val="accent1"/>
              </a:solidFill>
            </a:rPr>
            <a:t>il faut donner une colonne vertébrale </a:t>
          </a:r>
          <a:r>
            <a:rPr lang="fr-FR" sz="2100" kern="1200" dirty="0"/>
            <a:t>» (Un parrain) </a:t>
          </a:r>
          <a:endParaRPr lang="en-US" sz="2100" kern="1200" dirty="0"/>
        </a:p>
      </dsp:txBody>
      <dsp:txXfrm rot="-5400000">
        <a:off x="3785615" y="1247670"/>
        <a:ext cx="6689078" cy="756160"/>
      </dsp:txXfrm>
    </dsp:sp>
    <dsp:sp modelId="{23854B2A-51D9-F442-A1A9-7FB6EB298C89}">
      <dsp:nvSpPr>
        <dsp:cNvPr id="0" name=""/>
        <dsp:cNvSpPr/>
      </dsp:nvSpPr>
      <dsp:spPr>
        <a:xfrm>
          <a:off x="0" y="1102016"/>
          <a:ext cx="3785616" cy="104746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a:t>« Faire avec » : l’absence de corpus reconnu</a:t>
          </a:r>
          <a:endParaRPr lang="en-US" sz="2000" kern="1200"/>
        </a:p>
      </dsp:txBody>
      <dsp:txXfrm>
        <a:off x="51133" y="1153149"/>
        <a:ext cx="3683350" cy="945199"/>
      </dsp:txXfrm>
    </dsp:sp>
    <dsp:sp modelId="{0DD299F0-CE43-BA40-A8C9-26EC3227033E}">
      <dsp:nvSpPr>
        <dsp:cNvPr id="0" name=""/>
        <dsp:cNvSpPr/>
      </dsp:nvSpPr>
      <dsp:spPr>
        <a:xfrm rot="5400000">
          <a:off x="6731621" y="-639403"/>
          <a:ext cx="837972" cy="6729984"/>
        </a:xfrm>
        <a:prstGeom prst="round2Same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Une interprétation opportuniste de la « stabilité psychique » par les partenaires de santé ?</a:t>
          </a:r>
          <a:endParaRPr lang="en-US" sz="2100" kern="1200" dirty="0"/>
        </a:p>
      </dsp:txBody>
      <dsp:txXfrm rot="-5400000">
        <a:off x="3785615" y="2347509"/>
        <a:ext cx="6689078" cy="756160"/>
      </dsp:txXfrm>
    </dsp:sp>
    <dsp:sp modelId="{FF03B7A6-0FC7-5349-82F9-2F878E66C3EA}">
      <dsp:nvSpPr>
        <dsp:cNvPr id="0" name=""/>
        <dsp:cNvSpPr/>
      </dsp:nvSpPr>
      <dsp:spPr>
        <a:xfrm>
          <a:off x="0" y="2201855"/>
          <a:ext cx="3785616" cy="104746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a:t>Une place ambigüe et polysémique dans le système d’action sanitaire et social</a:t>
          </a:r>
          <a:endParaRPr lang="en-US" sz="2000" kern="1200"/>
        </a:p>
      </dsp:txBody>
      <dsp:txXfrm>
        <a:off x="51133" y="2252988"/>
        <a:ext cx="3683350" cy="945199"/>
      </dsp:txXfrm>
    </dsp:sp>
    <dsp:sp modelId="{67F7B126-7143-4F4A-9F19-F77AC7111761}">
      <dsp:nvSpPr>
        <dsp:cNvPr id="0" name=""/>
        <dsp:cNvSpPr/>
      </dsp:nvSpPr>
      <dsp:spPr>
        <a:xfrm rot="5400000">
          <a:off x="6731621" y="460435"/>
          <a:ext cx="837972" cy="672998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a:t>Des compétences fragiles, des ressources insuffisantes, les limites de la « débrouillardise »</a:t>
          </a:r>
          <a:endParaRPr lang="en-US" sz="2100" kern="1200"/>
        </a:p>
      </dsp:txBody>
      <dsp:txXfrm rot="-5400000">
        <a:off x="3785615" y="3447347"/>
        <a:ext cx="6689078" cy="756160"/>
      </dsp:txXfrm>
    </dsp:sp>
    <dsp:sp modelId="{30CD8022-B8A3-DC42-8D05-710B0776D0D0}">
      <dsp:nvSpPr>
        <dsp:cNvPr id="0" name=""/>
        <dsp:cNvSpPr/>
      </dsp:nvSpPr>
      <dsp:spPr>
        <a:xfrm>
          <a:off x="0" y="3301694"/>
          <a:ext cx="3785616" cy="104746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a:t>Un statut instable dans une économie de ressources humaine et financière fragile</a:t>
          </a:r>
          <a:endParaRPr lang="en-US" sz="2000" kern="1200"/>
        </a:p>
      </dsp:txBody>
      <dsp:txXfrm>
        <a:off x="51133" y="3352827"/>
        <a:ext cx="3683350"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96BC0-4A9B-914C-B666-766DB352C910}" type="datetimeFigureOut">
              <a:rPr lang="fr-FR" smtClean="0"/>
              <a:t>04/12/2022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AF366-BF16-9B42-BEEA-C1D1DDA82BFD}" type="slidenum">
              <a:rPr lang="fr-FR" smtClean="0"/>
              <a:t>‹N°›</a:t>
            </a:fld>
            <a:endParaRPr lang="fr-FR"/>
          </a:p>
        </p:txBody>
      </p:sp>
    </p:spTree>
    <p:extLst>
      <p:ext uri="{BB962C8B-B14F-4D97-AF65-F5344CB8AC3E}">
        <p14:creationId xmlns:p14="http://schemas.microsoft.com/office/powerpoint/2010/main" val="379096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5AF366-BF16-9B42-BEEA-C1D1DDA82BFD}" type="slidenum">
              <a:rPr lang="fr-FR" smtClean="0"/>
              <a:t>4</a:t>
            </a:fld>
            <a:endParaRPr lang="fr-FR"/>
          </a:p>
        </p:txBody>
      </p:sp>
    </p:spTree>
    <p:extLst>
      <p:ext uri="{BB962C8B-B14F-4D97-AF65-F5344CB8AC3E}">
        <p14:creationId xmlns:p14="http://schemas.microsoft.com/office/powerpoint/2010/main" val="227671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5AF366-BF16-9B42-BEEA-C1D1DDA82BFD}" type="slidenum">
              <a:rPr lang="fr-FR" smtClean="0"/>
              <a:t>9</a:t>
            </a:fld>
            <a:endParaRPr lang="fr-FR"/>
          </a:p>
        </p:txBody>
      </p:sp>
    </p:spTree>
    <p:extLst>
      <p:ext uri="{BB962C8B-B14F-4D97-AF65-F5344CB8AC3E}">
        <p14:creationId xmlns:p14="http://schemas.microsoft.com/office/powerpoint/2010/main" val="348008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5AF366-BF16-9B42-BEEA-C1D1DDA82BFD}" type="slidenum">
              <a:rPr lang="fr-FR" smtClean="0"/>
              <a:t>12</a:t>
            </a:fld>
            <a:endParaRPr lang="fr-FR"/>
          </a:p>
        </p:txBody>
      </p:sp>
    </p:spTree>
    <p:extLst>
      <p:ext uri="{BB962C8B-B14F-4D97-AF65-F5344CB8AC3E}">
        <p14:creationId xmlns:p14="http://schemas.microsoft.com/office/powerpoint/2010/main" val="384342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5AF366-BF16-9B42-BEEA-C1D1DDA82BFD}" type="slidenum">
              <a:rPr lang="fr-FR" smtClean="0"/>
              <a:t>14</a:t>
            </a:fld>
            <a:endParaRPr lang="fr-FR"/>
          </a:p>
        </p:txBody>
      </p:sp>
    </p:spTree>
    <p:extLst>
      <p:ext uri="{BB962C8B-B14F-4D97-AF65-F5344CB8AC3E}">
        <p14:creationId xmlns:p14="http://schemas.microsoft.com/office/powerpoint/2010/main" val="220141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5AF366-BF16-9B42-BEEA-C1D1DDA82BFD}" type="slidenum">
              <a:rPr lang="fr-FR" smtClean="0"/>
              <a:t>16</a:t>
            </a:fld>
            <a:endParaRPr lang="fr-FR"/>
          </a:p>
        </p:txBody>
      </p:sp>
    </p:spTree>
    <p:extLst>
      <p:ext uri="{BB962C8B-B14F-4D97-AF65-F5344CB8AC3E}">
        <p14:creationId xmlns:p14="http://schemas.microsoft.com/office/powerpoint/2010/main" val="392766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5A2569-89C8-D1B4-7151-26006E9586A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DB5AF91-A67B-85EB-5A41-8EF67A47E5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CB1BCB9-9AE5-1E35-34D5-824FE920D98D}"/>
              </a:ext>
            </a:extLst>
          </p:cNvPr>
          <p:cNvSpPr>
            <a:spLocks noGrp="1"/>
          </p:cNvSpPr>
          <p:nvPr>
            <p:ph type="dt" sz="half" idx="10"/>
          </p:nvPr>
        </p:nvSpPr>
        <p:spPr/>
        <p:txBody>
          <a:bodyPr/>
          <a:lstStyle/>
          <a:p>
            <a:fld id="{1449AA12-8195-4182-A7AC-2E7E59DFBDAF}" type="datetimeFigureOut">
              <a:rPr lang="en-US" smtClean="0"/>
              <a:pPr/>
              <a:t>12/4/22</a:t>
            </a:fld>
            <a:endParaRPr lang="en-US"/>
          </a:p>
        </p:txBody>
      </p:sp>
      <p:sp>
        <p:nvSpPr>
          <p:cNvPr id="5" name="Espace réservé du pied de page 4">
            <a:extLst>
              <a:ext uri="{FF2B5EF4-FFF2-40B4-BE49-F238E27FC236}">
                <a16:creationId xmlns:a16="http://schemas.microsoft.com/office/drawing/2014/main" id="{CB7222CB-CACE-7715-F570-0948A08A1245}"/>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D6454953-F549-2B6B-A2EF-64D249A9551B}"/>
              </a:ext>
            </a:extLst>
          </p:cNvPr>
          <p:cNvSpPr>
            <a:spLocks noGrp="1"/>
          </p:cNvSpPr>
          <p:nvPr>
            <p:ph type="sldNum" sz="quarter" idx="12"/>
          </p:nvPr>
        </p:nvSpPr>
        <p:spPr/>
        <p:txBody>
          <a:bodyPr/>
          <a:lstStyle/>
          <a:p>
            <a:fld id="{14DFC975-2FD7-44A5-9E78-ECBA46156075}" type="slidenum">
              <a:rPr lang="en-US" smtClean="0"/>
              <a:pPr/>
              <a:t>‹N°›</a:t>
            </a:fld>
            <a:endParaRPr lang="en-US"/>
          </a:p>
        </p:txBody>
      </p:sp>
    </p:spTree>
    <p:extLst>
      <p:ext uri="{BB962C8B-B14F-4D97-AF65-F5344CB8AC3E}">
        <p14:creationId xmlns:p14="http://schemas.microsoft.com/office/powerpoint/2010/main" val="334862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2E71E-E82D-EFCE-7A58-7994BF21548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76D9D00-3D59-961E-5278-A71CDD2A89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9378921-AE5D-0812-D4F7-371A1FCEEC1C}"/>
              </a:ext>
            </a:extLst>
          </p:cNvPr>
          <p:cNvSpPr>
            <a:spLocks noGrp="1"/>
          </p:cNvSpPr>
          <p:nvPr>
            <p:ph type="dt" sz="half" idx="10"/>
          </p:nvPr>
        </p:nvSpPr>
        <p:spPr/>
        <p:txBody>
          <a:bodyPr/>
          <a:lstStyle/>
          <a:p>
            <a:fld id="{1449AA12-8195-4182-A7AC-2E7E59DFBDAF}" type="datetimeFigureOut">
              <a:rPr lang="en-US" smtClean="0"/>
              <a:pPr/>
              <a:t>12/4/22</a:t>
            </a:fld>
            <a:endParaRPr lang="en-US"/>
          </a:p>
        </p:txBody>
      </p:sp>
      <p:sp>
        <p:nvSpPr>
          <p:cNvPr id="5" name="Espace réservé du pied de page 4">
            <a:extLst>
              <a:ext uri="{FF2B5EF4-FFF2-40B4-BE49-F238E27FC236}">
                <a16:creationId xmlns:a16="http://schemas.microsoft.com/office/drawing/2014/main" id="{BB878B0A-8BF6-BBCE-13EC-E9BAA8BFBA6C}"/>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94FDB0B7-69A3-7C9B-99E2-2C54759DA672}"/>
              </a:ext>
            </a:extLst>
          </p:cNvPr>
          <p:cNvSpPr>
            <a:spLocks noGrp="1"/>
          </p:cNvSpPr>
          <p:nvPr>
            <p:ph type="sldNum" sz="quarter" idx="12"/>
          </p:nvPr>
        </p:nvSpPr>
        <p:spPr/>
        <p:txBody>
          <a:bodyPr/>
          <a:lstStyle/>
          <a:p>
            <a:fld id="{14DFC975-2FD7-44A5-9E78-ECBA46156075}" type="slidenum">
              <a:rPr lang="en-US" smtClean="0"/>
              <a:pPr/>
              <a:t>‹N°›</a:t>
            </a:fld>
            <a:endParaRPr lang="en-US"/>
          </a:p>
        </p:txBody>
      </p:sp>
    </p:spTree>
    <p:extLst>
      <p:ext uri="{BB962C8B-B14F-4D97-AF65-F5344CB8AC3E}">
        <p14:creationId xmlns:p14="http://schemas.microsoft.com/office/powerpoint/2010/main" val="20649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312E09E-1697-A8AC-E995-A051CF100FB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A0F90AD-BF7D-3170-42E9-A0DC4566A2E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F67745-5E09-B4CB-9583-B5C9DC92BA7B}"/>
              </a:ext>
            </a:extLst>
          </p:cNvPr>
          <p:cNvSpPr>
            <a:spLocks noGrp="1"/>
          </p:cNvSpPr>
          <p:nvPr>
            <p:ph type="dt" sz="half" idx="10"/>
          </p:nvPr>
        </p:nvSpPr>
        <p:spPr/>
        <p:txBody>
          <a:bodyPr/>
          <a:lstStyle/>
          <a:p>
            <a:fld id="{1449AA12-8195-4182-A7AC-2E7E59DFBDAF}" type="datetimeFigureOut">
              <a:rPr lang="en-US" smtClean="0"/>
              <a:pPr/>
              <a:t>12/4/22</a:t>
            </a:fld>
            <a:endParaRPr lang="en-US"/>
          </a:p>
        </p:txBody>
      </p:sp>
      <p:sp>
        <p:nvSpPr>
          <p:cNvPr id="5" name="Espace réservé du pied de page 4">
            <a:extLst>
              <a:ext uri="{FF2B5EF4-FFF2-40B4-BE49-F238E27FC236}">
                <a16:creationId xmlns:a16="http://schemas.microsoft.com/office/drawing/2014/main" id="{15EB960A-AC12-5111-D542-89AB5053CC26}"/>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A0726923-CDD7-52C0-15F1-505012A91C32}"/>
              </a:ext>
            </a:extLst>
          </p:cNvPr>
          <p:cNvSpPr>
            <a:spLocks noGrp="1"/>
          </p:cNvSpPr>
          <p:nvPr>
            <p:ph type="sldNum" sz="quarter" idx="12"/>
          </p:nvPr>
        </p:nvSpPr>
        <p:spPr/>
        <p:txBody>
          <a:bodyPr/>
          <a:lstStyle/>
          <a:p>
            <a:fld id="{14DFC975-2FD7-44A5-9E78-ECBA46156075}" type="slidenum">
              <a:rPr lang="en-US" smtClean="0"/>
              <a:pPr/>
              <a:t>‹N°›</a:t>
            </a:fld>
            <a:endParaRPr lang="en-US"/>
          </a:p>
        </p:txBody>
      </p:sp>
    </p:spTree>
    <p:extLst>
      <p:ext uri="{BB962C8B-B14F-4D97-AF65-F5344CB8AC3E}">
        <p14:creationId xmlns:p14="http://schemas.microsoft.com/office/powerpoint/2010/main" val="60734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2CE3AF-90E8-9166-2CAC-AD5D4DE5F8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3F22CD-A97B-A53C-2F7E-FA1244EB438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01BD2F-451E-452B-999D-377DA86182FB}"/>
              </a:ext>
            </a:extLst>
          </p:cNvPr>
          <p:cNvSpPr>
            <a:spLocks noGrp="1"/>
          </p:cNvSpPr>
          <p:nvPr>
            <p:ph type="dt" sz="half" idx="10"/>
          </p:nvPr>
        </p:nvSpPr>
        <p:spPr/>
        <p:txBody>
          <a:bodyPr/>
          <a:lstStyle/>
          <a:p>
            <a:fld id="{1449AA12-8195-4182-A7AC-2E7E59DFBDAF}" type="datetimeFigureOut">
              <a:rPr lang="en-US" smtClean="0"/>
              <a:pPr/>
              <a:t>12/4/22</a:t>
            </a:fld>
            <a:endParaRPr lang="en-US"/>
          </a:p>
        </p:txBody>
      </p:sp>
      <p:sp>
        <p:nvSpPr>
          <p:cNvPr id="5" name="Espace réservé du pied de page 4">
            <a:extLst>
              <a:ext uri="{FF2B5EF4-FFF2-40B4-BE49-F238E27FC236}">
                <a16:creationId xmlns:a16="http://schemas.microsoft.com/office/drawing/2014/main" id="{DC008C85-4BC7-9427-3C2F-E00316AD47C1}"/>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3C60906C-2AE9-A45C-48F3-498F17699CE9}"/>
              </a:ext>
            </a:extLst>
          </p:cNvPr>
          <p:cNvSpPr>
            <a:spLocks noGrp="1"/>
          </p:cNvSpPr>
          <p:nvPr>
            <p:ph type="sldNum" sz="quarter" idx="12"/>
          </p:nvPr>
        </p:nvSpPr>
        <p:spPr/>
        <p:txBody>
          <a:bodyPr/>
          <a:lstStyle/>
          <a:p>
            <a:fld id="{14DFC975-2FD7-44A5-9E78-ECBA46156075}" type="slidenum">
              <a:rPr lang="en-US" smtClean="0"/>
              <a:pPr/>
              <a:t>‹N°›</a:t>
            </a:fld>
            <a:endParaRPr lang="en-US"/>
          </a:p>
        </p:txBody>
      </p:sp>
    </p:spTree>
    <p:extLst>
      <p:ext uri="{BB962C8B-B14F-4D97-AF65-F5344CB8AC3E}">
        <p14:creationId xmlns:p14="http://schemas.microsoft.com/office/powerpoint/2010/main" val="387301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8B749-90B6-AFA1-2ACE-76333F4ABDE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432C546-B05C-D856-7795-35553D293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B89B386-377F-D57A-EB54-BA433770970A}"/>
              </a:ext>
            </a:extLst>
          </p:cNvPr>
          <p:cNvSpPr>
            <a:spLocks noGrp="1"/>
          </p:cNvSpPr>
          <p:nvPr>
            <p:ph type="dt" sz="half" idx="10"/>
          </p:nvPr>
        </p:nvSpPr>
        <p:spPr/>
        <p:txBody>
          <a:bodyPr/>
          <a:lstStyle/>
          <a:p>
            <a:fld id="{1449AA12-8195-4182-A7AC-2E7E59DFBDAF}" type="datetimeFigureOut">
              <a:rPr lang="en-US" smtClean="0"/>
              <a:pPr/>
              <a:t>12/4/22</a:t>
            </a:fld>
            <a:endParaRPr lang="en-US"/>
          </a:p>
        </p:txBody>
      </p:sp>
      <p:sp>
        <p:nvSpPr>
          <p:cNvPr id="5" name="Espace réservé du pied de page 4">
            <a:extLst>
              <a:ext uri="{FF2B5EF4-FFF2-40B4-BE49-F238E27FC236}">
                <a16:creationId xmlns:a16="http://schemas.microsoft.com/office/drawing/2014/main" id="{161519E5-3D82-C3D8-2CC1-07ADAC1A73A0}"/>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FA6B33B0-A56A-5769-F624-CEC8419D4467}"/>
              </a:ext>
            </a:extLst>
          </p:cNvPr>
          <p:cNvSpPr>
            <a:spLocks noGrp="1"/>
          </p:cNvSpPr>
          <p:nvPr>
            <p:ph type="sldNum" sz="quarter" idx="12"/>
          </p:nvPr>
        </p:nvSpPr>
        <p:spPr/>
        <p:txBody>
          <a:bodyPr/>
          <a:lstStyle/>
          <a:p>
            <a:fld id="{14DFC975-2FD7-44A5-9E78-ECBA46156075}" type="slidenum">
              <a:rPr lang="en-US" smtClean="0"/>
              <a:pPr/>
              <a:t>‹N°›</a:t>
            </a:fld>
            <a:endParaRPr lang="en-US"/>
          </a:p>
        </p:txBody>
      </p:sp>
    </p:spTree>
    <p:extLst>
      <p:ext uri="{BB962C8B-B14F-4D97-AF65-F5344CB8AC3E}">
        <p14:creationId xmlns:p14="http://schemas.microsoft.com/office/powerpoint/2010/main" val="242301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2CF7B8-D036-9F50-5233-EF6DB697D32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54AFA9-6746-50F2-1133-B8E38E99C57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FCF68D1-EBD0-276D-CCC5-EEA72811C1C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B3A3DEC-A870-0745-B9FB-313D02965E5B}"/>
              </a:ext>
            </a:extLst>
          </p:cNvPr>
          <p:cNvSpPr>
            <a:spLocks noGrp="1"/>
          </p:cNvSpPr>
          <p:nvPr>
            <p:ph type="dt" sz="half" idx="10"/>
          </p:nvPr>
        </p:nvSpPr>
        <p:spPr/>
        <p:txBody>
          <a:bodyPr/>
          <a:lstStyle/>
          <a:p>
            <a:fld id="{1449AA12-8195-4182-A7AC-2E7E59DFBDAF}" type="datetimeFigureOut">
              <a:rPr lang="en-US" smtClean="0"/>
              <a:pPr/>
              <a:t>12/4/22</a:t>
            </a:fld>
            <a:endParaRPr lang="en-US"/>
          </a:p>
        </p:txBody>
      </p:sp>
      <p:sp>
        <p:nvSpPr>
          <p:cNvPr id="6" name="Espace réservé du pied de page 5">
            <a:extLst>
              <a:ext uri="{FF2B5EF4-FFF2-40B4-BE49-F238E27FC236}">
                <a16:creationId xmlns:a16="http://schemas.microsoft.com/office/drawing/2014/main" id="{6F15C37D-FCCE-CF21-D147-DAAF1EE687FD}"/>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945A13F1-3BC4-43EF-D7A5-B11ABC204850}"/>
              </a:ext>
            </a:extLst>
          </p:cNvPr>
          <p:cNvSpPr>
            <a:spLocks noGrp="1"/>
          </p:cNvSpPr>
          <p:nvPr>
            <p:ph type="sldNum" sz="quarter" idx="12"/>
          </p:nvPr>
        </p:nvSpPr>
        <p:spPr/>
        <p:txBody>
          <a:bodyPr/>
          <a:lstStyle/>
          <a:p>
            <a:fld id="{14DFC975-2FD7-44A5-9E78-ECBA46156075}" type="slidenum">
              <a:rPr lang="en-US" smtClean="0"/>
              <a:pPr/>
              <a:t>‹N°›</a:t>
            </a:fld>
            <a:endParaRPr lang="en-US"/>
          </a:p>
        </p:txBody>
      </p:sp>
    </p:spTree>
    <p:extLst>
      <p:ext uri="{BB962C8B-B14F-4D97-AF65-F5344CB8AC3E}">
        <p14:creationId xmlns:p14="http://schemas.microsoft.com/office/powerpoint/2010/main" val="10794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BAF79-A9C7-21A8-94D3-AD4A71BEA08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0A4BE9-529D-E954-14D2-D8E286052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17F2BED-BD9E-A246-E0CC-605C8494544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30E6FE7-F1A8-9A59-5249-360BC3F66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392828D-915E-028E-CD21-8B07CC41BD6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2E17966-FE40-2377-1E45-C269E22098E8}"/>
              </a:ext>
            </a:extLst>
          </p:cNvPr>
          <p:cNvSpPr>
            <a:spLocks noGrp="1"/>
          </p:cNvSpPr>
          <p:nvPr>
            <p:ph type="dt" sz="half" idx="10"/>
          </p:nvPr>
        </p:nvSpPr>
        <p:spPr/>
        <p:txBody>
          <a:bodyPr/>
          <a:lstStyle/>
          <a:p>
            <a:fld id="{1449AA12-8195-4182-A7AC-2E7E59DFBDAF}" type="datetimeFigureOut">
              <a:rPr lang="en-US" smtClean="0"/>
              <a:pPr/>
              <a:t>12/4/22</a:t>
            </a:fld>
            <a:endParaRPr lang="en-US"/>
          </a:p>
        </p:txBody>
      </p:sp>
      <p:sp>
        <p:nvSpPr>
          <p:cNvPr id="8" name="Espace réservé du pied de page 7">
            <a:extLst>
              <a:ext uri="{FF2B5EF4-FFF2-40B4-BE49-F238E27FC236}">
                <a16:creationId xmlns:a16="http://schemas.microsoft.com/office/drawing/2014/main" id="{D2CB98FD-C452-9D0F-7885-7D86DEB9FD96}"/>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CB3A6DBF-11B8-E216-04B1-0C76127EDD57}"/>
              </a:ext>
            </a:extLst>
          </p:cNvPr>
          <p:cNvSpPr>
            <a:spLocks noGrp="1"/>
          </p:cNvSpPr>
          <p:nvPr>
            <p:ph type="sldNum" sz="quarter" idx="12"/>
          </p:nvPr>
        </p:nvSpPr>
        <p:spPr/>
        <p:txBody>
          <a:bodyPr/>
          <a:lstStyle/>
          <a:p>
            <a:fld id="{14DFC975-2FD7-44A5-9E78-ECBA46156075}" type="slidenum">
              <a:rPr lang="en-US" smtClean="0"/>
              <a:pPr/>
              <a:t>‹N°›</a:t>
            </a:fld>
            <a:endParaRPr lang="en-US"/>
          </a:p>
        </p:txBody>
      </p:sp>
    </p:spTree>
    <p:extLst>
      <p:ext uri="{BB962C8B-B14F-4D97-AF65-F5344CB8AC3E}">
        <p14:creationId xmlns:p14="http://schemas.microsoft.com/office/powerpoint/2010/main" val="297848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819A1-510A-988C-1B5D-33A21640224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910DCCC-9BB2-FB2D-F7A4-E7345B3BC0A5}"/>
              </a:ext>
            </a:extLst>
          </p:cNvPr>
          <p:cNvSpPr>
            <a:spLocks noGrp="1"/>
          </p:cNvSpPr>
          <p:nvPr>
            <p:ph type="dt" sz="half" idx="10"/>
          </p:nvPr>
        </p:nvSpPr>
        <p:spPr/>
        <p:txBody>
          <a:bodyPr/>
          <a:lstStyle/>
          <a:p>
            <a:fld id="{1449AA12-8195-4182-A7AC-2E7E59DFBDAF}" type="datetimeFigureOut">
              <a:rPr lang="en-US" smtClean="0"/>
              <a:pPr/>
              <a:t>12/4/22</a:t>
            </a:fld>
            <a:endParaRPr lang="en-US"/>
          </a:p>
        </p:txBody>
      </p:sp>
      <p:sp>
        <p:nvSpPr>
          <p:cNvPr id="4" name="Espace réservé du pied de page 3">
            <a:extLst>
              <a:ext uri="{FF2B5EF4-FFF2-40B4-BE49-F238E27FC236}">
                <a16:creationId xmlns:a16="http://schemas.microsoft.com/office/drawing/2014/main" id="{14F4E222-0047-A277-8C6C-21D6F934C26E}"/>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F74A9E8E-2CFF-7E9E-189C-24E2B9990F41}"/>
              </a:ext>
            </a:extLst>
          </p:cNvPr>
          <p:cNvSpPr>
            <a:spLocks noGrp="1"/>
          </p:cNvSpPr>
          <p:nvPr>
            <p:ph type="sldNum" sz="quarter" idx="12"/>
          </p:nvPr>
        </p:nvSpPr>
        <p:spPr/>
        <p:txBody>
          <a:bodyPr/>
          <a:lstStyle/>
          <a:p>
            <a:fld id="{14DFC975-2FD7-44A5-9E78-ECBA46156075}" type="slidenum">
              <a:rPr lang="en-US" smtClean="0"/>
              <a:pPr/>
              <a:t>‹N°›</a:t>
            </a:fld>
            <a:endParaRPr lang="en-US"/>
          </a:p>
        </p:txBody>
      </p:sp>
    </p:spTree>
    <p:extLst>
      <p:ext uri="{BB962C8B-B14F-4D97-AF65-F5344CB8AC3E}">
        <p14:creationId xmlns:p14="http://schemas.microsoft.com/office/powerpoint/2010/main" val="326082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C41C6B9-3080-DF87-44C8-32680DA92637}"/>
              </a:ext>
            </a:extLst>
          </p:cNvPr>
          <p:cNvSpPr>
            <a:spLocks noGrp="1"/>
          </p:cNvSpPr>
          <p:nvPr>
            <p:ph type="dt" sz="half" idx="10"/>
          </p:nvPr>
        </p:nvSpPr>
        <p:spPr/>
        <p:txBody>
          <a:bodyPr/>
          <a:lstStyle/>
          <a:p>
            <a:fld id="{1449AA12-8195-4182-A7AC-2E7E59DFBDAF}" type="datetimeFigureOut">
              <a:rPr lang="en-US" smtClean="0"/>
              <a:pPr/>
              <a:t>12/4/22</a:t>
            </a:fld>
            <a:endParaRPr lang="en-US"/>
          </a:p>
        </p:txBody>
      </p:sp>
      <p:sp>
        <p:nvSpPr>
          <p:cNvPr id="3" name="Espace réservé du pied de page 2">
            <a:extLst>
              <a:ext uri="{FF2B5EF4-FFF2-40B4-BE49-F238E27FC236}">
                <a16:creationId xmlns:a16="http://schemas.microsoft.com/office/drawing/2014/main" id="{610D64A5-436D-574A-A3D3-5397FE3533AC}"/>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605225B7-9B8F-DFF1-F08B-7223C5EAD97C}"/>
              </a:ext>
            </a:extLst>
          </p:cNvPr>
          <p:cNvSpPr>
            <a:spLocks noGrp="1"/>
          </p:cNvSpPr>
          <p:nvPr>
            <p:ph type="sldNum" sz="quarter" idx="12"/>
          </p:nvPr>
        </p:nvSpPr>
        <p:spPr/>
        <p:txBody>
          <a:bodyPr/>
          <a:lstStyle/>
          <a:p>
            <a:fld id="{14DFC975-2FD7-44A5-9E78-ECBA46156075}" type="slidenum">
              <a:rPr lang="en-US" smtClean="0"/>
              <a:pPr/>
              <a:t>‹N°›</a:t>
            </a:fld>
            <a:endParaRPr lang="en-US"/>
          </a:p>
        </p:txBody>
      </p:sp>
    </p:spTree>
    <p:extLst>
      <p:ext uri="{BB962C8B-B14F-4D97-AF65-F5344CB8AC3E}">
        <p14:creationId xmlns:p14="http://schemas.microsoft.com/office/powerpoint/2010/main" val="261094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6EE108-3B46-2C3A-65FD-0B2F1226978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05071A3-0007-7F02-A7E5-A5BC71B82D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363B003-4562-20EC-D194-718CBA27F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CD00D6D-7848-1A69-F2B5-91641BB3B09D}"/>
              </a:ext>
            </a:extLst>
          </p:cNvPr>
          <p:cNvSpPr>
            <a:spLocks noGrp="1"/>
          </p:cNvSpPr>
          <p:nvPr>
            <p:ph type="dt" sz="half" idx="10"/>
          </p:nvPr>
        </p:nvSpPr>
        <p:spPr/>
        <p:txBody>
          <a:bodyPr/>
          <a:lstStyle/>
          <a:p>
            <a:fld id="{1449AA12-8195-4182-A7AC-2E7E59DFBDAF}" type="datetimeFigureOut">
              <a:rPr lang="en-US" smtClean="0"/>
              <a:pPr/>
              <a:t>12/4/22</a:t>
            </a:fld>
            <a:endParaRPr lang="en-US"/>
          </a:p>
        </p:txBody>
      </p:sp>
      <p:sp>
        <p:nvSpPr>
          <p:cNvPr id="6" name="Espace réservé du pied de page 5">
            <a:extLst>
              <a:ext uri="{FF2B5EF4-FFF2-40B4-BE49-F238E27FC236}">
                <a16:creationId xmlns:a16="http://schemas.microsoft.com/office/drawing/2014/main" id="{A89F164D-2EB8-A3EA-7B87-99A0707099EF}"/>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FB8865AD-DA2A-BD7C-7180-45CB64A79489}"/>
              </a:ext>
            </a:extLst>
          </p:cNvPr>
          <p:cNvSpPr>
            <a:spLocks noGrp="1"/>
          </p:cNvSpPr>
          <p:nvPr>
            <p:ph type="sldNum" sz="quarter" idx="12"/>
          </p:nvPr>
        </p:nvSpPr>
        <p:spPr/>
        <p:txBody>
          <a:bodyPr/>
          <a:lstStyle/>
          <a:p>
            <a:fld id="{14DFC975-2FD7-44A5-9E78-ECBA46156075}" type="slidenum">
              <a:rPr lang="en-US" smtClean="0"/>
              <a:pPr/>
              <a:t>‹N°›</a:t>
            </a:fld>
            <a:endParaRPr lang="en-US"/>
          </a:p>
        </p:txBody>
      </p:sp>
    </p:spTree>
    <p:extLst>
      <p:ext uri="{BB962C8B-B14F-4D97-AF65-F5344CB8AC3E}">
        <p14:creationId xmlns:p14="http://schemas.microsoft.com/office/powerpoint/2010/main" val="225543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03187F-6A21-3794-A0DA-019788DAED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2FE3FC7-2368-E838-24B9-C64962E0D1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92CD23A-CAD4-BCF4-DC2D-2A11C944A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6D7A6CC-D33B-105C-C249-B487616B701E}"/>
              </a:ext>
            </a:extLst>
          </p:cNvPr>
          <p:cNvSpPr>
            <a:spLocks noGrp="1"/>
          </p:cNvSpPr>
          <p:nvPr>
            <p:ph type="dt" sz="half" idx="10"/>
          </p:nvPr>
        </p:nvSpPr>
        <p:spPr/>
        <p:txBody>
          <a:bodyPr/>
          <a:lstStyle/>
          <a:p>
            <a:fld id="{1449AA12-8195-4182-A7AC-2E7E59DFBDAF}" type="datetimeFigureOut">
              <a:rPr lang="en-US" smtClean="0"/>
              <a:pPr/>
              <a:t>12/4/22</a:t>
            </a:fld>
            <a:endParaRPr lang="en-US"/>
          </a:p>
        </p:txBody>
      </p:sp>
      <p:sp>
        <p:nvSpPr>
          <p:cNvPr id="6" name="Espace réservé du pied de page 5">
            <a:extLst>
              <a:ext uri="{FF2B5EF4-FFF2-40B4-BE49-F238E27FC236}">
                <a16:creationId xmlns:a16="http://schemas.microsoft.com/office/drawing/2014/main" id="{71CF1DFF-704C-6B3A-543A-36D9C1A02CF1}"/>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B0C025DB-3018-88C0-CE5C-67C4A98F2718}"/>
              </a:ext>
            </a:extLst>
          </p:cNvPr>
          <p:cNvSpPr>
            <a:spLocks noGrp="1"/>
          </p:cNvSpPr>
          <p:nvPr>
            <p:ph type="sldNum" sz="quarter" idx="12"/>
          </p:nvPr>
        </p:nvSpPr>
        <p:spPr/>
        <p:txBody>
          <a:bodyPr/>
          <a:lstStyle/>
          <a:p>
            <a:fld id="{14DFC975-2FD7-44A5-9E78-ECBA46156075}" type="slidenum">
              <a:rPr lang="en-US" smtClean="0"/>
              <a:pPr/>
              <a:t>‹N°›</a:t>
            </a:fld>
            <a:endParaRPr lang="en-US"/>
          </a:p>
        </p:txBody>
      </p:sp>
    </p:spTree>
    <p:extLst>
      <p:ext uri="{BB962C8B-B14F-4D97-AF65-F5344CB8AC3E}">
        <p14:creationId xmlns:p14="http://schemas.microsoft.com/office/powerpoint/2010/main" val="362628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1456AD6-A340-C95F-CBFD-99F4DEF9A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8E88F2D-65F1-EB8F-4ED2-25B11A613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821624-EBB0-5C20-4C02-86F5637E9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9AA12-8195-4182-A7AC-2E7E59DFBDAF}" type="datetimeFigureOut">
              <a:rPr lang="en-US" smtClean="0"/>
              <a:pPr/>
              <a:t>12/4/22</a:t>
            </a:fld>
            <a:endParaRPr lang="en-US"/>
          </a:p>
        </p:txBody>
      </p:sp>
      <p:sp>
        <p:nvSpPr>
          <p:cNvPr id="5" name="Espace réservé du pied de page 4">
            <a:extLst>
              <a:ext uri="{FF2B5EF4-FFF2-40B4-BE49-F238E27FC236}">
                <a16:creationId xmlns:a16="http://schemas.microsoft.com/office/drawing/2014/main" id="{9C165D8D-690F-44B6-D08A-13E167638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F54E8317-7CCA-2228-EB44-B4C1954C6D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FC975-2FD7-44A5-9E78-ECBA46156075}" type="slidenum">
              <a:rPr lang="en-US" smtClean="0"/>
              <a:pPr/>
              <a:t>‹N°›</a:t>
            </a:fld>
            <a:endParaRPr lang="en-US"/>
          </a:p>
        </p:txBody>
      </p:sp>
    </p:spTree>
    <p:extLst>
      <p:ext uri="{BB962C8B-B14F-4D97-AF65-F5344CB8AC3E}">
        <p14:creationId xmlns:p14="http://schemas.microsoft.com/office/powerpoint/2010/main" val="60909894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88895826-2DD1-8DC2-4932-9029D621F3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3163" y="155575"/>
            <a:ext cx="4151313" cy="1277938"/>
          </a:xfrm>
          <a:prstGeom prst="rect">
            <a:avLst/>
          </a:prstGeom>
        </p:spPr>
      </p:pic>
      <p:pic>
        <p:nvPicPr>
          <p:cNvPr id="4" name="Picture 3" descr="Art 3D ondulé">
            <a:extLst>
              <a:ext uri="{FF2B5EF4-FFF2-40B4-BE49-F238E27FC236}">
                <a16:creationId xmlns:a16="http://schemas.microsoft.com/office/drawing/2014/main" id="{D2280E19-45F1-D30E-150E-F5A7792D1F60}"/>
              </a:ext>
            </a:extLst>
          </p:cNvPr>
          <p:cNvPicPr>
            <a:picLocks noChangeAspect="1"/>
          </p:cNvPicPr>
          <p:nvPr/>
        </p:nvPicPr>
        <p:blipFill rotWithShape="1">
          <a:blip r:embed="rId3"/>
          <a:srcRect l="16307" r="16311" b="2"/>
          <a:stretch/>
        </p:blipFill>
        <p:spPr>
          <a:xfrm>
            <a:off x="7284719" y="1506538"/>
            <a:ext cx="4389757" cy="479425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re 1">
            <a:extLst>
              <a:ext uri="{FF2B5EF4-FFF2-40B4-BE49-F238E27FC236}">
                <a16:creationId xmlns:a16="http://schemas.microsoft.com/office/drawing/2014/main" id="{23A9EB00-94D6-A2D4-7156-A334AB6CB94E}"/>
              </a:ext>
            </a:extLst>
          </p:cNvPr>
          <p:cNvSpPr>
            <a:spLocks noGrp="1"/>
          </p:cNvSpPr>
          <p:nvPr>
            <p:ph type="ctrTitle"/>
          </p:nvPr>
        </p:nvSpPr>
        <p:spPr>
          <a:xfrm>
            <a:off x="517523" y="552289"/>
            <a:ext cx="7005639" cy="3900326"/>
          </a:xfrm>
        </p:spPr>
        <p:txBody>
          <a:bodyPr>
            <a:normAutofit/>
          </a:bodyPr>
          <a:lstStyle/>
          <a:p>
            <a:r>
              <a:rPr lang="fr-FR" sz="4000" dirty="0"/>
              <a:t>Le pouvoir d’agir des GEM à l’épreuve de la crise sanitaire</a:t>
            </a:r>
            <a:br>
              <a:rPr lang="fr-FR" sz="4000" dirty="0"/>
            </a:br>
            <a:br>
              <a:rPr lang="fr-FR" sz="4000" dirty="0"/>
            </a:br>
            <a:r>
              <a:rPr lang="fr-FR" sz="4000" dirty="0"/>
              <a:t>« </a:t>
            </a:r>
            <a:r>
              <a:rPr lang="fr-FR" sz="4000" b="1" dirty="0"/>
              <a:t>Penser les impensés des GEM </a:t>
            </a:r>
            <a:r>
              <a:rPr lang="fr-FR" sz="4000" dirty="0"/>
              <a:t>»</a:t>
            </a:r>
            <a:br>
              <a:rPr lang="fr-FR" sz="4000" dirty="0"/>
            </a:br>
            <a:endParaRPr lang="fr-FR" sz="4000" dirty="0"/>
          </a:p>
        </p:txBody>
      </p:sp>
      <p:sp>
        <p:nvSpPr>
          <p:cNvPr id="3" name="Sous-titre 2">
            <a:extLst>
              <a:ext uri="{FF2B5EF4-FFF2-40B4-BE49-F238E27FC236}">
                <a16:creationId xmlns:a16="http://schemas.microsoft.com/office/drawing/2014/main" id="{EF9B3BF6-4352-F4F8-0191-D15A9153795C}"/>
              </a:ext>
            </a:extLst>
          </p:cNvPr>
          <p:cNvSpPr>
            <a:spLocks noGrp="1"/>
          </p:cNvSpPr>
          <p:nvPr>
            <p:ph type="subTitle" idx="1"/>
          </p:nvPr>
        </p:nvSpPr>
        <p:spPr>
          <a:xfrm>
            <a:off x="841248" y="4624330"/>
            <a:ext cx="6151654" cy="1680208"/>
          </a:xfrm>
        </p:spPr>
        <p:txBody>
          <a:bodyPr>
            <a:normAutofit/>
          </a:bodyPr>
          <a:lstStyle/>
          <a:p>
            <a:r>
              <a:rPr lang="fr-FR" dirty="0"/>
              <a:t>Recherche nationale CNIGEM</a:t>
            </a:r>
          </a:p>
          <a:p>
            <a:pPr algn="l"/>
            <a:r>
              <a:rPr lang="fr-FR" dirty="0"/>
              <a:t>Financement CNSA – Fondation de France</a:t>
            </a:r>
          </a:p>
          <a:p>
            <a:pPr algn="l"/>
            <a:r>
              <a:rPr lang="fr-FR" dirty="0"/>
              <a:t>Paris, Ministère de la Santé 14 décembre 2022</a:t>
            </a:r>
          </a:p>
        </p:txBody>
      </p:sp>
    </p:spTree>
    <p:extLst>
      <p:ext uri="{BB962C8B-B14F-4D97-AF65-F5344CB8AC3E}">
        <p14:creationId xmlns:p14="http://schemas.microsoft.com/office/powerpoint/2010/main" val="177302237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a:extLst>
              <a:ext uri="{FF2B5EF4-FFF2-40B4-BE49-F238E27FC236}">
                <a16:creationId xmlns:a16="http://schemas.microsoft.com/office/drawing/2014/main" id="{7FE72721-6B07-F317-E8C9-6C38FDCBC9C7}"/>
              </a:ext>
            </a:extLst>
          </p:cNvPr>
          <p:cNvPicPr>
            <a:picLocks noChangeAspect="1"/>
          </p:cNvPicPr>
          <p:nvPr/>
        </p:nvPicPr>
        <p:blipFill rotWithShape="1">
          <a:blip r:embed="rId2"/>
          <a:srcRect b="27198"/>
          <a:stretch/>
        </p:blipFill>
        <p:spPr>
          <a:xfrm>
            <a:off x="-1504" y="1282"/>
            <a:ext cx="12191980" cy="6856718"/>
          </a:xfrm>
          <a:prstGeom prst="rect">
            <a:avLst/>
          </a:prstGeom>
        </p:spPr>
      </p:pic>
      <p:sp>
        <p:nvSpPr>
          <p:cNvPr id="5" name="ZoneTexte 4">
            <a:extLst>
              <a:ext uri="{FF2B5EF4-FFF2-40B4-BE49-F238E27FC236}">
                <a16:creationId xmlns:a16="http://schemas.microsoft.com/office/drawing/2014/main" id="{B7CB2B44-F7B1-2350-8CDC-8691FD081196}"/>
              </a:ext>
            </a:extLst>
          </p:cNvPr>
          <p:cNvSpPr txBox="1"/>
          <p:nvPr/>
        </p:nvSpPr>
        <p:spPr>
          <a:xfrm>
            <a:off x="381000" y="243840"/>
            <a:ext cx="7787640" cy="400110"/>
          </a:xfrm>
          <a:prstGeom prst="rect">
            <a:avLst/>
          </a:prstGeom>
          <a:noFill/>
        </p:spPr>
        <p:txBody>
          <a:bodyPr wrap="square" rtlCol="0">
            <a:spAutoFit/>
          </a:bodyPr>
          <a:lstStyle/>
          <a:p>
            <a:r>
              <a:rPr lang="fr-FR" sz="2000" b="1" dirty="0">
                <a:solidFill>
                  <a:schemeClr val="accent1"/>
                </a:solidFill>
              </a:rPr>
              <a:t>Exposition itinérante de portraits d’adhérents GEM Atlantique de Royan</a:t>
            </a:r>
          </a:p>
        </p:txBody>
      </p:sp>
    </p:spTree>
    <p:extLst>
      <p:ext uri="{BB962C8B-B14F-4D97-AF65-F5344CB8AC3E}">
        <p14:creationId xmlns:p14="http://schemas.microsoft.com/office/powerpoint/2010/main" val="124384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1B59E14D-D903-4C3D-9E8D-B0F71BB9D10A}"/>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b="1" kern="1200">
                <a:solidFill>
                  <a:schemeClr val="tx1"/>
                </a:solidFill>
                <a:latin typeface="+mj-lt"/>
                <a:ea typeface="+mj-ea"/>
                <a:cs typeface="+mj-cs"/>
              </a:rPr>
              <a:t>5 champs d’actions </a:t>
            </a:r>
          </a:p>
        </p:txBody>
      </p:sp>
      <p:sp>
        <p:nvSpPr>
          <p:cNvPr id="5" name="Espace réservé du texte 4">
            <a:extLst>
              <a:ext uri="{FF2B5EF4-FFF2-40B4-BE49-F238E27FC236}">
                <a16:creationId xmlns:a16="http://schemas.microsoft.com/office/drawing/2014/main" id="{719D314B-0D36-47A4-878B-13070EB8F055}"/>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r>
              <a:rPr lang="en-US" kern="1200">
                <a:solidFill>
                  <a:schemeClr val="tx1"/>
                </a:solidFill>
                <a:latin typeface="+mn-lt"/>
                <a:ea typeface="+mn-ea"/>
                <a:cs typeface="+mn-cs"/>
              </a:rPr>
              <a:t>Pour répondre aux problématiques actuelles des GEM après la crise sanitaire</a:t>
            </a:r>
          </a:p>
        </p:txBody>
      </p:sp>
    </p:spTree>
    <p:extLst>
      <p:ext uri="{BB962C8B-B14F-4D97-AF65-F5344CB8AC3E}">
        <p14:creationId xmlns:p14="http://schemas.microsoft.com/office/powerpoint/2010/main" val="71767653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95BAC76-3674-D562-FA00-2F7C1A4CED21}"/>
              </a:ext>
            </a:extLst>
          </p:cNvPr>
          <p:cNvSpPr>
            <a:spLocks noGrp="1"/>
          </p:cNvSpPr>
          <p:nvPr>
            <p:ph type="title"/>
          </p:nvPr>
        </p:nvSpPr>
        <p:spPr>
          <a:xfrm>
            <a:off x="1389278" y="1233241"/>
            <a:ext cx="3240506" cy="4064628"/>
          </a:xfrm>
        </p:spPr>
        <p:txBody>
          <a:bodyPr>
            <a:normAutofit/>
          </a:bodyPr>
          <a:lstStyle/>
          <a:p>
            <a:r>
              <a:rPr lang="fr-FR">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 Soutenir le pouvoir d’agir et les capacités des adhérents</a:t>
            </a:r>
            <a:endParaRPr lang="fr-FR">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14F8796C-1BC7-48D6-7248-456261D2786C}"/>
              </a:ext>
            </a:extLst>
          </p:cNvPr>
          <p:cNvSpPr>
            <a:spLocks noGrp="1"/>
          </p:cNvSpPr>
          <p:nvPr>
            <p:ph idx="1"/>
          </p:nvPr>
        </p:nvSpPr>
        <p:spPr>
          <a:xfrm>
            <a:off x="5874984" y="591009"/>
            <a:ext cx="5478816" cy="5560409"/>
          </a:xfrm>
        </p:spPr>
        <p:txBody>
          <a:bodyPr anchor="t">
            <a:noAutofit/>
          </a:bodyPr>
          <a:lstStyle/>
          <a:p>
            <a:r>
              <a:rPr lang="fr-FR" sz="1600" b="1" dirty="0">
                <a:effectLst/>
                <a:latin typeface="Calibri" panose="020F0502020204030204" pitchFamily="34" charset="0"/>
                <a:ea typeface="Calibri" panose="020F0502020204030204" pitchFamily="34" charset="0"/>
                <a:cs typeface="Times New Roman" panose="02020603050405020304" pitchFamily="18" charset="0"/>
              </a:rPr>
              <a:t>1°-</a:t>
            </a:r>
            <a:r>
              <a:rPr lang="fr-FR" sz="1600" dirty="0">
                <a:effectLst/>
                <a:latin typeface="Calibri" panose="020F0502020204030204" pitchFamily="34" charset="0"/>
                <a:ea typeface="Calibri" panose="020F0502020204030204" pitchFamily="34" charset="0"/>
                <a:cs typeface="Times New Roman" panose="02020603050405020304" pitchFamily="18" charset="0"/>
              </a:rPr>
              <a:t> Inscrire dans le cahier des charges la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création de dispositifs territoriaux d’Intergems</a:t>
            </a:r>
            <a:r>
              <a:rPr lang="fr-FR"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t>
            </a:r>
            <a:r>
              <a:rPr lang="fr-FR" sz="1600" dirty="0">
                <a:latin typeface="Calibri" panose="020F0502020204030204" pitchFamily="34" charset="0"/>
                <a:ea typeface="Calibri" panose="020F0502020204030204" pitchFamily="34" charset="0"/>
                <a:cs typeface="Times New Roman" panose="02020603050405020304" pitchFamily="18" charset="0"/>
              </a:rPr>
              <a:t> Pour une réflexion partagée entre adhérents des GEM, en </a:t>
            </a:r>
            <a:r>
              <a:rPr lang="fr-FR" sz="1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donnant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les moyens financiers</a:t>
            </a:r>
            <a:r>
              <a:rPr lang="fr-FR"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aux dispositifs territoriaux d’Intergems</a:t>
            </a:r>
          </a:p>
          <a:p>
            <a:r>
              <a:rPr lang="fr-FR" sz="1600" b="1" dirty="0">
                <a:effectLst/>
                <a:latin typeface="Calibri" panose="020F0502020204030204" pitchFamily="34" charset="0"/>
                <a:ea typeface="Calibri" panose="020F0502020204030204" pitchFamily="34" charset="0"/>
                <a:cs typeface="Times New Roman" panose="02020603050405020304" pitchFamily="18" charset="0"/>
              </a:rPr>
              <a:t>2°-</a:t>
            </a:r>
            <a:r>
              <a:rPr lang="fr-FR" sz="1600" dirty="0">
                <a:effectLst/>
                <a:latin typeface="Calibri" panose="020F0502020204030204" pitchFamily="34" charset="0"/>
                <a:ea typeface="Calibri" panose="020F0502020204030204" pitchFamily="34" charset="0"/>
                <a:cs typeface="Times New Roman" panose="02020603050405020304" pitchFamily="18" charset="0"/>
              </a:rPr>
              <a:t> Développer autant que de besoin les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supports numériques </a:t>
            </a:r>
            <a:r>
              <a:rPr lang="fr-FR" sz="1600" dirty="0">
                <a:effectLst/>
                <a:latin typeface="Calibri" panose="020F0502020204030204" pitchFamily="34" charset="0"/>
                <a:ea typeface="Calibri" panose="020F0502020204030204" pitchFamily="34" charset="0"/>
                <a:cs typeface="Times New Roman" panose="02020603050405020304" pitchFamily="18" charset="0"/>
              </a:rPr>
              <a:t>(</a:t>
            </a:r>
            <a:r>
              <a:rPr lang="fr-FR" sz="1600" dirty="0" err="1">
                <a:effectLst/>
                <a:latin typeface="Calibri" panose="020F0502020204030204" pitchFamily="34" charset="0"/>
                <a:ea typeface="Calibri" panose="020F0502020204030204" pitchFamily="34" charset="0"/>
                <a:cs typeface="Times New Roman" panose="02020603050405020304" pitchFamily="18" charset="0"/>
              </a:rPr>
              <a:t>visio</a:t>
            </a:r>
            <a:r>
              <a:rPr lang="fr-FR" sz="1600" dirty="0">
                <a:effectLst/>
                <a:latin typeface="Calibri" panose="020F0502020204030204" pitchFamily="34" charset="0"/>
                <a:ea typeface="Calibri" panose="020F0502020204030204" pitchFamily="34" charset="0"/>
                <a:cs typeface="Times New Roman" panose="02020603050405020304" pitchFamily="18" charset="0"/>
              </a:rPr>
              <a:t>, réseaux sociaux, etc.) notamment pour les personnes avec des difficultés relationnelles et interactives et/ou éloignement géographique</a:t>
            </a: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600" dirty="0">
                <a:effectLst/>
                <a:latin typeface="Calibri" panose="020F0502020204030204" pitchFamily="34" charset="0"/>
                <a:ea typeface="Calibri" panose="020F0502020204030204" pitchFamily="34" charset="0"/>
                <a:cs typeface="Times New Roman" panose="02020603050405020304" pitchFamily="18" charset="0"/>
              </a:rPr>
              <a:t>Organiser et ou développer les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formations des adhérents </a:t>
            </a:r>
            <a:r>
              <a:rPr lang="fr-FR" sz="1600" dirty="0">
                <a:effectLst/>
                <a:latin typeface="Calibri" panose="020F0502020204030204" pitchFamily="34" charset="0"/>
                <a:ea typeface="Calibri" panose="020F0502020204030204" pitchFamily="34" charset="0"/>
                <a:cs typeface="Times New Roman" panose="02020603050405020304" pitchFamily="18" charset="0"/>
              </a:rPr>
              <a:t>sur </a:t>
            </a:r>
            <a:r>
              <a:rPr lang="fr-FR"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la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vie associative </a:t>
            </a:r>
            <a:r>
              <a:rPr lang="fr-FR" sz="1600" dirty="0">
                <a:effectLst/>
                <a:latin typeface="Calibri" panose="020F0502020204030204" pitchFamily="34" charset="0"/>
                <a:ea typeface="Calibri" panose="020F0502020204030204" pitchFamily="34" charset="0"/>
                <a:cs typeface="Times New Roman" panose="02020603050405020304" pitchFamily="18" charset="0"/>
              </a:rPr>
              <a:t>en GEM, ses forces et ses contraintes </a:t>
            </a:r>
          </a:p>
          <a:p>
            <a:r>
              <a:rPr lang="fr-FR" sz="1600" b="1" dirty="0">
                <a:effectLst/>
                <a:latin typeface="Calibri" panose="020F0502020204030204" pitchFamily="34" charset="0"/>
                <a:ea typeface="Calibri" panose="020F0502020204030204" pitchFamily="34" charset="0"/>
                <a:cs typeface="Times New Roman" panose="02020603050405020304" pitchFamily="18" charset="0"/>
              </a:rPr>
              <a:t>3°-</a:t>
            </a:r>
            <a:r>
              <a:rPr lang="fr-FR" sz="1600" dirty="0">
                <a:effectLst/>
                <a:latin typeface="Calibri" panose="020F0502020204030204" pitchFamily="34" charset="0"/>
                <a:ea typeface="Calibri" panose="020F0502020204030204" pitchFamily="34" charset="0"/>
                <a:cs typeface="Times New Roman" panose="02020603050405020304" pitchFamily="18" charset="0"/>
              </a:rPr>
              <a:t> Soutenir </a:t>
            </a:r>
            <a:r>
              <a:rPr lang="fr-FR"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le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travail en collégialité </a:t>
            </a:r>
            <a:r>
              <a:rPr lang="fr-FR" sz="1600" dirty="0">
                <a:effectLst/>
                <a:latin typeface="Calibri" panose="020F0502020204030204" pitchFamily="34" charset="0"/>
                <a:ea typeface="Calibri" panose="020F0502020204030204" pitchFamily="34" charset="0"/>
                <a:cs typeface="Times New Roman" panose="02020603050405020304" pitchFamily="18" charset="0"/>
              </a:rPr>
              <a:t>des administrateurs de GEM en prévoyant des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supports complémentaires </a:t>
            </a:r>
            <a:r>
              <a:rPr lang="fr-FR" sz="1600" dirty="0">
                <a:effectLst/>
                <a:latin typeface="Calibri" panose="020F0502020204030204" pitchFamily="34" charset="0"/>
                <a:ea typeface="Calibri" panose="020F0502020204030204" pitchFamily="34" charset="0"/>
                <a:cs typeface="Times New Roman" panose="02020603050405020304" pitchFamily="18" charset="0"/>
              </a:rPr>
              <a:t>quand cette collégialité est difficile ou entravée.</a:t>
            </a:r>
          </a:p>
          <a:p>
            <a:r>
              <a:rPr lang="fr-FR" sz="1600" b="1" dirty="0">
                <a:effectLst/>
                <a:latin typeface="Calibri" panose="020F0502020204030204" pitchFamily="34" charset="0"/>
                <a:ea typeface="Calibri" panose="020F0502020204030204" pitchFamily="34" charset="0"/>
                <a:cs typeface="Times New Roman" panose="02020603050405020304" pitchFamily="18" charset="0"/>
              </a:rPr>
              <a:t>4°-</a:t>
            </a:r>
            <a:r>
              <a:rPr lang="fr-FR" sz="1600" dirty="0">
                <a:effectLst/>
                <a:latin typeface="Calibri" panose="020F0502020204030204" pitchFamily="34" charset="0"/>
                <a:ea typeface="Calibri" panose="020F0502020204030204" pitchFamily="34" charset="0"/>
                <a:cs typeface="Times New Roman" panose="02020603050405020304" pitchFamily="18" charset="0"/>
              </a:rPr>
              <a:t> Mettre en place des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formations de pair-aidance et d’entraide mutuelle qualifiantes </a:t>
            </a:r>
            <a:r>
              <a:rPr lang="fr-FR" sz="1600" dirty="0">
                <a:effectLst/>
                <a:latin typeface="Calibri" panose="020F0502020204030204" pitchFamily="34" charset="0"/>
                <a:ea typeface="Calibri" panose="020F0502020204030204" pitchFamily="34" charset="0"/>
                <a:cs typeface="Times New Roman" panose="02020603050405020304" pitchFamily="18" charset="0"/>
              </a:rPr>
              <a:t>pouvant ainsi être associées à d’autres formations (Premiers Secours en Santé Mentale, médiateurs de santé pairs, etc.)</a:t>
            </a:r>
          </a:p>
          <a:p>
            <a:r>
              <a:rPr lang="fr-FR" sz="1600" b="1" dirty="0">
                <a:effectLst/>
                <a:latin typeface="Calibri" panose="020F0502020204030204" pitchFamily="34" charset="0"/>
                <a:ea typeface="Calibri" panose="020F0502020204030204" pitchFamily="34" charset="0"/>
                <a:cs typeface="Times New Roman" panose="02020603050405020304" pitchFamily="18" charset="0"/>
              </a:rPr>
              <a:t>5°</a:t>
            </a:r>
            <a:r>
              <a:rPr lang="fr-FR" sz="1600" dirty="0">
                <a:effectLst/>
                <a:latin typeface="Calibri" panose="020F0502020204030204" pitchFamily="34" charset="0"/>
                <a:ea typeface="Calibri" panose="020F0502020204030204" pitchFamily="34" charset="0"/>
                <a:cs typeface="Times New Roman" panose="02020603050405020304" pitchFamily="18" charset="0"/>
              </a:rPr>
              <a:t>- Mettre en place des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recherches participatives </a:t>
            </a:r>
            <a:r>
              <a:rPr lang="fr-FR" sz="1600" dirty="0">
                <a:effectLst/>
                <a:latin typeface="Calibri" panose="020F0502020204030204" pitchFamily="34" charset="0"/>
                <a:ea typeface="Calibri" panose="020F0502020204030204" pitchFamily="34" charset="0"/>
                <a:cs typeface="Times New Roman" panose="02020603050405020304" pitchFamily="18" charset="0"/>
              </a:rPr>
              <a:t>(Adhérents, salariés, partenaires, chercheurs) dans le cadre de Communautés Mixtes de Recherche (voir préconisation B8)</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2946971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504A6D-600E-6702-F8F2-0DFC254D7974}"/>
              </a:ext>
            </a:extLst>
          </p:cNvPr>
          <p:cNvSpPr>
            <a:spLocks noGrp="1"/>
          </p:cNvSpPr>
          <p:nvPr>
            <p:ph type="title"/>
          </p:nvPr>
        </p:nvSpPr>
        <p:spPr>
          <a:xfrm>
            <a:off x="1389277" y="1233241"/>
            <a:ext cx="3372727" cy="4064628"/>
          </a:xfrm>
        </p:spPr>
        <p:txBody>
          <a:bodyPr>
            <a:normAutofit/>
          </a:bodyPr>
          <a:lstStyle/>
          <a:p>
            <a:r>
              <a:rPr lang="fr-FR"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 « Travailler avec » les adhérents dans un GEM</a:t>
            </a:r>
            <a:br>
              <a:rPr lang="fr-FR"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FFFFFF"/>
              </a:solidFill>
            </a:endParaRPr>
          </a:p>
        </p:txBody>
      </p:sp>
      <p:sp>
        <p:nvSpPr>
          <p:cNvPr id="19"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251C4D8E-38F9-0CE9-0FF9-298E1398E377}"/>
              </a:ext>
            </a:extLst>
          </p:cNvPr>
          <p:cNvSpPr>
            <a:spLocks noGrp="1"/>
          </p:cNvSpPr>
          <p:nvPr>
            <p:ph idx="1"/>
          </p:nvPr>
        </p:nvSpPr>
        <p:spPr>
          <a:xfrm>
            <a:off x="6009216" y="820880"/>
            <a:ext cx="5756064" cy="5244640"/>
          </a:xfrm>
        </p:spPr>
        <p:txBody>
          <a:bodyPr anchor="t">
            <a:noAutofit/>
          </a:bodyPr>
          <a:lstStyle/>
          <a:p>
            <a:r>
              <a:rPr lang="fr-FR" sz="1600" b="1" dirty="0">
                <a:effectLst/>
                <a:latin typeface="Calibri" panose="020F0502020204030204" pitchFamily="34" charset="0"/>
                <a:ea typeface="Calibri" panose="020F0502020204030204" pitchFamily="34" charset="0"/>
                <a:cs typeface="Times New Roman" panose="02020603050405020304" pitchFamily="18" charset="0"/>
              </a:rPr>
              <a:t>1°-</a:t>
            </a:r>
            <a:r>
              <a:rPr lang="fr-FR" sz="1600" dirty="0">
                <a:effectLst/>
                <a:latin typeface="Calibri" panose="020F0502020204030204" pitchFamily="34" charset="0"/>
                <a:ea typeface="Calibri" panose="020F0502020204030204" pitchFamily="34" charset="0"/>
                <a:cs typeface="Times New Roman" panose="02020603050405020304" pitchFamily="18" charset="0"/>
              </a:rPr>
              <a:t> Inscrire dans le cahier des charges la nécessité d’une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analyse des pratiques professionnelles </a:t>
            </a:r>
            <a:r>
              <a:rPr lang="fr-FR"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en </a:t>
            </a:r>
            <a:r>
              <a:rPr lang="fr-FR" sz="1600" dirty="0" err="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InterGEM</a:t>
            </a:r>
            <a:r>
              <a:rPr lang="fr-FR" sz="1600" dirty="0" err="1">
                <a:solidFill>
                  <a:schemeClr val="accent2"/>
                </a:solidFill>
                <a:latin typeface="Calibri" panose="020F0502020204030204" pitchFamily="34" charset="0"/>
                <a:ea typeface="Calibri" panose="020F0502020204030204" pitchFamily="34" charset="0"/>
                <a:cs typeface="Times New Roman" panose="02020603050405020304" pitchFamily="18" charset="0"/>
              </a:rPr>
              <a:t>s</a:t>
            </a:r>
            <a:r>
              <a:rPr lang="fr-FR" sz="16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fr-FR"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p>
          <a:p>
            <a:r>
              <a:rPr lang="fr-FR" sz="1600" b="1" dirty="0">
                <a:effectLst/>
                <a:latin typeface="Calibri" panose="020F0502020204030204" pitchFamily="34" charset="0"/>
                <a:ea typeface="Calibri" panose="020F0502020204030204" pitchFamily="34" charset="0"/>
                <a:cs typeface="Times New Roman" panose="02020603050405020304" pitchFamily="18" charset="0"/>
              </a:rPr>
              <a:t>2°-</a:t>
            </a:r>
            <a:r>
              <a:rPr lang="fr-FR" sz="1600" dirty="0">
                <a:effectLst/>
                <a:latin typeface="Calibri" panose="020F0502020204030204" pitchFamily="34" charset="0"/>
                <a:ea typeface="Calibri" panose="020F0502020204030204" pitchFamily="34" charset="0"/>
                <a:cs typeface="Times New Roman" panose="02020603050405020304" pitchFamily="18" charset="0"/>
              </a:rPr>
              <a:t> Permettre aux salariés </a:t>
            </a:r>
            <a:r>
              <a:rPr lang="fr-FR" sz="16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d’anticiper les insuffisances capacitaires</a:t>
            </a:r>
            <a:r>
              <a:rPr lang="fr-FR" sz="1600" i="1"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au sein du GEM et de faire appel à une instance territoriale, un pool de </a:t>
            </a:r>
            <a:r>
              <a:rPr lang="fr-FR" sz="1600" dirty="0" err="1">
                <a:effectLst/>
                <a:latin typeface="Calibri" panose="020F0502020204030204" pitchFamily="34" charset="0"/>
                <a:ea typeface="Calibri" panose="020F0502020204030204" pitchFamily="34" charset="0"/>
                <a:cs typeface="Times New Roman" panose="02020603050405020304" pitchFamily="18" charset="0"/>
              </a:rPr>
              <a:t>co</a:t>
            </a:r>
            <a:r>
              <a:rPr lang="fr-FR" sz="1600" dirty="0">
                <a:effectLst/>
                <a:latin typeface="Calibri" panose="020F0502020204030204" pitchFamily="34" charset="0"/>
                <a:ea typeface="Calibri" panose="020F0502020204030204" pitchFamily="34" charset="0"/>
                <a:cs typeface="Times New Roman" panose="02020603050405020304" pitchFamily="18" charset="0"/>
              </a:rPr>
              <a:t>-évaluation, d’appui, de régulation et de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renforcement transitoire et négocié </a:t>
            </a:r>
            <a:r>
              <a:rPr lang="fr-FR" sz="1600" dirty="0">
                <a:effectLst/>
                <a:latin typeface="Calibri" panose="020F0502020204030204" pitchFamily="34" charset="0"/>
                <a:ea typeface="Calibri" panose="020F0502020204030204" pitchFamily="34" charset="0"/>
                <a:cs typeface="Times New Roman" panose="02020603050405020304" pitchFamily="18" charset="0"/>
              </a:rPr>
              <a:t>des moyens humains.  </a:t>
            </a:r>
          </a:p>
          <a:p>
            <a:pPr marR="539750"/>
            <a:r>
              <a:rPr lang="fr-FR" sz="1600" b="1" dirty="0">
                <a:effectLst/>
                <a:latin typeface="Calibri" panose="020F0502020204030204" pitchFamily="34" charset="0"/>
                <a:ea typeface="Calibri" panose="020F0502020204030204" pitchFamily="34" charset="0"/>
                <a:cs typeface="Times New Roman" panose="02020603050405020304" pitchFamily="18" charset="0"/>
              </a:rPr>
              <a:t>3°-</a:t>
            </a:r>
            <a:r>
              <a:rPr lang="fr-FR" sz="1600" dirty="0">
                <a:effectLst/>
                <a:latin typeface="Calibri" panose="020F0502020204030204" pitchFamily="34" charset="0"/>
                <a:ea typeface="Calibri" panose="020F0502020204030204" pitchFamily="34" charset="0"/>
                <a:cs typeface="Times New Roman" panose="02020603050405020304" pitchFamily="18" charset="0"/>
              </a:rPr>
              <a:t> Associer des universités volontaires au travail de professionnalisation des intervenants </a:t>
            </a:r>
          </a:p>
          <a:p>
            <a:r>
              <a:rPr lang="fr-FR" sz="1600" b="1" dirty="0">
                <a:effectLst/>
                <a:latin typeface="Calibri" panose="020F0502020204030204" pitchFamily="34" charset="0"/>
                <a:ea typeface="Calibri" panose="020F0502020204030204" pitchFamily="34" charset="0"/>
                <a:cs typeface="Times New Roman" panose="02020603050405020304" pitchFamily="18" charset="0"/>
              </a:rPr>
              <a:t>4°-</a:t>
            </a:r>
            <a:r>
              <a:rPr lang="fr-FR" sz="1600" dirty="0">
                <a:effectLst/>
                <a:latin typeface="Calibri" panose="020F0502020204030204" pitchFamily="34" charset="0"/>
                <a:ea typeface="Calibri" panose="020F0502020204030204" pitchFamily="34" charset="0"/>
                <a:cs typeface="Times New Roman" panose="02020603050405020304" pitchFamily="18" charset="0"/>
              </a:rPr>
              <a:t> Organiser une </a:t>
            </a:r>
            <a:r>
              <a:rPr lang="fr-FR"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conférence de consensus </a:t>
            </a:r>
            <a:r>
              <a:rPr lang="fr-FR" sz="1600" dirty="0">
                <a:effectLst/>
                <a:latin typeface="Calibri" panose="020F0502020204030204" pitchFamily="34" charset="0"/>
                <a:ea typeface="Calibri" panose="020F0502020204030204" pitchFamily="34" charset="0"/>
                <a:cs typeface="Times New Roman" panose="02020603050405020304" pitchFamily="18" charset="0"/>
              </a:rPr>
              <a:t>sur le « travail avec » dans les Groupes d’Entraide Mutuelle </a:t>
            </a:r>
          </a:p>
          <a:p>
            <a:r>
              <a:rPr lang="fr-FR" sz="1600" b="1" dirty="0">
                <a:effectLst/>
                <a:latin typeface="Calibri" panose="020F0502020204030204" pitchFamily="34" charset="0"/>
                <a:ea typeface="Calibri" panose="020F0502020204030204" pitchFamily="34" charset="0"/>
                <a:cs typeface="Times New Roman" panose="02020603050405020304" pitchFamily="18" charset="0"/>
              </a:rPr>
              <a:t>5°-</a:t>
            </a:r>
            <a:r>
              <a:rPr lang="fr-FR" sz="1600" dirty="0">
                <a:effectLst/>
                <a:latin typeface="Calibri" panose="020F0502020204030204" pitchFamily="34" charset="0"/>
                <a:ea typeface="Calibri" panose="020F0502020204030204" pitchFamily="34" charset="0"/>
                <a:cs typeface="Times New Roman" panose="02020603050405020304" pitchFamily="18" charset="0"/>
              </a:rPr>
              <a:t> Mettre en place des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formations, en collaboration avec l’université</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(DU, Master),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r>
              <a:rPr lang="fr-FR" sz="1600" b="1" dirty="0">
                <a:latin typeface="Calibri" panose="020F0502020204030204" pitchFamily="34" charset="0"/>
                <a:ea typeface="Calibri" panose="020F0502020204030204" pitchFamily="34" charset="0"/>
                <a:cs typeface="Times New Roman" panose="02020603050405020304" pitchFamily="18" charset="0"/>
              </a:rPr>
              <a:t>6</a:t>
            </a:r>
            <a:r>
              <a:rPr lang="fr-FR" sz="1600" b="1" dirty="0">
                <a:effectLst/>
                <a:latin typeface="Calibri" panose="020F0502020204030204" pitchFamily="34" charset="0"/>
                <a:ea typeface="Calibri" panose="020F0502020204030204" pitchFamily="34" charset="0"/>
                <a:cs typeface="Times New Roman" panose="02020603050405020304" pitchFamily="18" charset="0"/>
              </a:rPr>
              <a:t>°-</a:t>
            </a:r>
            <a:r>
              <a:rPr lang="fr-FR" sz="1600" dirty="0">
                <a:effectLst/>
                <a:latin typeface="Calibri" panose="020F0502020204030204" pitchFamily="34" charset="0"/>
                <a:ea typeface="Calibri" panose="020F0502020204030204" pitchFamily="34" charset="0"/>
                <a:cs typeface="Times New Roman" panose="02020603050405020304" pitchFamily="18" charset="0"/>
              </a:rPr>
              <a:t> Proposer un cursus en Validation des Acquis de l’Expérience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(VAE) </a:t>
            </a:r>
            <a:r>
              <a:rPr lang="fr-FR" sz="1600" dirty="0">
                <a:effectLst/>
                <a:latin typeface="Calibri" panose="020F0502020204030204" pitchFamily="34" charset="0"/>
                <a:ea typeface="Calibri" panose="020F0502020204030204" pitchFamily="34" charset="0"/>
                <a:cs typeface="Times New Roman" panose="02020603050405020304" pitchFamily="18" charset="0"/>
              </a:rPr>
              <a:t>pour ces formations </a:t>
            </a:r>
          </a:p>
          <a:p>
            <a:r>
              <a:rPr lang="fr-FR" sz="1600" b="1" dirty="0">
                <a:latin typeface="Calibri" panose="020F0502020204030204" pitchFamily="34" charset="0"/>
                <a:ea typeface="Calibri" panose="020F0502020204030204" pitchFamily="34" charset="0"/>
                <a:cs typeface="Times New Roman" panose="02020603050405020304" pitchFamily="18" charset="0"/>
              </a:rPr>
              <a:t>7</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Réfléchir à l’appellation des différentes fonctions au sein du GEM et articuler les compétences exercées avec une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grille des salaires transversales </a:t>
            </a:r>
            <a:r>
              <a:rPr lang="fr-FR" sz="1600" dirty="0">
                <a:effectLst/>
                <a:latin typeface="Calibri" panose="020F0502020204030204" pitchFamily="34" charset="0"/>
                <a:ea typeface="Calibri" panose="020F0502020204030204" pitchFamily="34" charset="0"/>
                <a:cs typeface="Times New Roman" panose="02020603050405020304" pitchFamily="18" charset="0"/>
              </a:rPr>
              <a:t>aux conventions collectives </a:t>
            </a:r>
          </a:p>
          <a:p>
            <a:r>
              <a:rPr lang="fr-FR" sz="1600" b="1" dirty="0">
                <a:latin typeface="Calibri" panose="020F0502020204030204" pitchFamily="34" charset="0"/>
                <a:ea typeface="Calibri" panose="020F0502020204030204" pitchFamily="34" charset="0"/>
                <a:cs typeface="Times New Roman" panose="02020603050405020304" pitchFamily="18" charset="0"/>
              </a:rPr>
              <a:t>8</a:t>
            </a:r>
            <a:r>
              <a:rPr lang="fr-FR" sz="1600" b="1" dirty="0">
                <a:effectLst/>
                <a:latin typeface="Calibri" panose="020F0502020204030204" pitchFamily="34" charset="0"/>
                <a:ea typeface="Calibri" panose="020F0502020204030204" pitchFamily="34" charset="0"/>
                <a:cs typeface="Times New Roman" panose="02020603050405020304" pitchFamily="18" charset="0"/>
              </a:rPr>
              <a:t>°-</a:t>
            </a:r>
            <a:r>
              <a:rPr lang="fr-FR" sz="1600" dirty="0">
                <a:effectLst/>
                <a:latin typeface="Calibri" panose="020F0502020204030204" pitchFamily="34" charset="0"/>
                <a:ea typeface="Calibri" panose="020F0502020204030204" pitchFamily="34" charset="0"/>
                <a:cs typeface="Times New Roman" panose="02020603050405020304" pitchFamily="18" charset="0"/>
              </a:rPr>
              <a:t> Mettre en place des </a:t>
            </a:r>
            <a:r>
              <a:rPr lang="fr-FR"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recherches participatives</a:t>
            </a:r>
            <a:r>
              <a:rPr lang="fr-FR"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(adhérents-salariés-chercheurs) dans le cadre de Communautés Mixtes de Recherche (Voir préconisation A5)</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8987253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249D2E-7ABB-5787-1419-8FB3411C8C65}"/>
              </a:ext>
            </a:extLst>
          </p:cNvPr>
          <p:cNvSpPr>
            <a:spLocks noGrp="1"/>
          </p:cNvSpPr>
          <p:nvPr>
            <p:ph type="title"/>
          </p:nvPr>
        </p:nvSpPr>
        <p:spPr>
          <a:xfrm>
            <a:off x="1389278" y="1233241"/>
            <a:ext cx="3240506" cy="4064628"/>
          </a:xfrm>
        </p:spPr>
        <p:txBody>
          <a:bodyPr>
            <a:normAutofit/>
          </a:bodyPr>
          <a:lstStyle/>
          <a:p>
            <a:r>
              <a:rPr lang="fr-FR" sz="3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 Définir la délégation de gestion humaines </a:t>
            </a:r>
            <a:br>
              <a:rPr lang="fr-FR" sz="3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fr-FR" sz="3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comme mission d’appui</a:t>
            </a:r>
            <a:br>
              <a:rPr lang="fr-FR" sz="3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fr-FR" sz="3100"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D12D9E3E-3AFB-14A8-02DD-E64AF4D14BA4}"/>
              </a:ext>
            </a:extLst>
          </p:cNvPr>
          <p:cNvSpPr>
            <a:spLocks noGrp="1"/>
          </p:cNvSpPr>
          <p:nvPr>
            <p:ph idx="1"/>
          </p:nvPr>
        </p:nvSpPr>
        <p:spPr>
          <a:xfrm>
            <a:off x="5874983" y="591009"/>
            <a:ext cx="5917214" cy="5667746"/>
          </a:xfrm>
        </p:spPr>
        <p:txBody>
          <a:bodyPr anchor="t">
            <a:noAutofit/>
          </a:bodyPr>
          <a:lstStyle/>
          <a:p>
            <a:r>
              <a:rPr lang="fr-FR" sz="1800" b="1"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Mettre en place une commission territoriale et nationale</a:t>
            </a:r>
            <a:r>
              <a:rPr lang="fr-FR" sz="1800" dirty="0">
                <a:latin typeface="Calibri" panose="020F0502020204030204" pitchFamily="34" charset="0"/>
                <a:ea typeface="Calibri" panose="020F0502020204030204" pitchFamily="34" charset="0"/>
                <a:cs typeface="Times New Roman" panose="02020603050405020304" pitchFamily="18" charset="0"/>
              </a:rPr>
              <a:t> pour élaborer des </a:t>
            </a:r>
            <a:r>
              <a:rPr lang="fr-FR"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bonnes pratiques dans la mise en œuvre des missions d’appui</a:t>
            </a:r>
            <a:endParaRPr lang="fr-FR"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R="539750"/>
            <a:r>
              <a:rPr lang="fr-FR" sz="1800" b="1" dirty="0">
                <a:effectLst/>
                <a:latin typeface="Calibri" panose="020F0502020204030204" pitchFamily="34" charset="0"/>
                <a:ea typeface="Calibri" panose="020F0502020204030204" pitchFamily="34" charset="0"/>
                <a:cs typeface="Times New Roman" panose="02020603050405020304" pitchFamily="18" charset="0"/>
              </a:rPr>
              <a:t>2°-</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Formaliser un guide </a:t>
            </a:r>
            <a:r>
              <a:rPr lang="fr-FR" sz="1800" dirty="0">
                <a:effectLst/>
                <a:latin typeface="Calibri" panose="020F0502020204030204" pitchFamily="34" charset="0"/>
                <a:ea typeface="Calibri" panose="020F0502020204030204" pitchFamily="34" charset="0"/>
                <a:cs typeface="Times New Roman" panose="02020603050405020304" pitchFamily="18" charset="0"/>
              </a:rPr>
              <a:t>pour les organismes chargés de la prestation ou de la mission d’appui </a:t>
            </a:r>
          </a:p>
          <a:p>
            <a:pPr marR="539750"/>
            <a:r>
              <a:rPr lang="fr-FR" sz="1800" b="1" dirty="0">
                <a:effectLst/>
                <a:latin typeface="Calibri" panose="020F0502020204030204" pitchFamily="34" charset="0"/>
                <a:ea typeface="Calibri" panose="020F0502020204030204" pitchFamily="34" charset="0"/>
                <a:cs typeface="Times New Roman" panose="02020603050405020304" pitchFamily="18" charset="0"/>
              </a:rPr>
              <a:t>3°-</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Associer la Haute Autorité de Santé </a:t>
            </a:r>
            <a:r>
              <a:rPr lang="fr-FR" sz="1800" dirty="0">
                <a:effectLst/>
                <a:latin typeface="Calibri" panose="020F0502020204030204" pitchFamily="34" charset="0"/>
                <a:ea typeface="Calibri" panose="020F0502020204030204" pitchFamily="34" charset="0"/>
                <a:cs typeface="Times New Roman" panose="02020603050405020304" pitchFamily="18" charset="0"/>
              </a:rPr>
              <a:t>à cette validation nationale</a:t>
            </a:r>
            <a:r>
              <a:rPr lang="fr-FR" sz="1800" dirty="0">
                <a:effectLst/>
              </a:rPr>
              <a:t> </a:t>
            </a: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a:p>
            <a:pPr marR="539750"/>
            <a:r>
              <a:rPr lang="fr-FR" sz="1800" b="1" dirty="0">
                <a:effectLst/>
                <a:latin typeface="Calibri" panose="020F0502020204030204" pitchFamily="34" charset="0"/>
                <a:ea typeface="Calibri" panose="020F0502020204030204" pitchFamily="34" charset="0"/>
                <a:cs typeface="Times New Roman" panose="02020603050405020304" pitchFamily="18" charset="0"/>
              </a:rPr>
              <a:t>4°- </a:t>
            </a:r>
            <a:r>
              <a:rPr lang="fr-FR" sz="1800" dirty="0">
                <a:effectLst/>
                <a:latin typeface="Calibri" panose="020F0502020204030204" pitchFamily="34" charset="0"/>
                <a:ea typeface="Calibri" panose="020F0502020204030204" pitchFamily="34" charset="0"/>
                <a:cs typeface="Times New Roman" panose="02020603050405020304" pitchFamily="18" charset="0"/>
              </a:rPr>
              <a:t>Développer les compétences pédagogiques de la structure d’appui pour </a:t>
            </a:r>
            <a:r>
              <a:rPr lang="fr-FR"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soutenir les apprentissages des adhérents à une gestion partagée</a:t>
            </a:r>
          </a:p>
          <a:p>
            <a:pPr marR="539750"/>
            <a:r>
              <a:rPr lang="fr-FR" sz="1800" b="1" dirty="0">
                <a:effectLst/>
                <a:latin typeface="Calibri" panose="020F0502020204030204" pitchFamily="34" charset="0"/>
                <a:ea typeface="Calibri" panose="020F0502020204030204" pitchFamily="34" charset="0"/>
                <a:cs typeface="Times New Roman" panose="02020603050405020304" pitchFamily="18" charset="0"/>
              </a:rPr>
              <a:t>5°-</a:t>
            </a:r>
            <a:r>
              <a:rPr lang="fr-FR" sz="1800" dirty="0">
                <a:effectLst/>
                <a:latin typeface="Calibri" panose="020F0502020204030204" pitchFamily="34" charset="0"/>
                <a:ea typeface="Calibri" panose="020F0502020204030204" pitchFamily="34" charset="0"/>
                <a:cs typeface="Times New Roman" panose="02020603050405020304" pitchFamily="18" charset="0"/>
              </a:rPr>
              <a:t> Soumettre cette mission pédagogique aux recommandations de bonnes pratiques élaborées par la commission nationale avec le soutien de la Haute Autorité de Santé. </a:t>
            </a:r>
          </a:p>
          <a:p>
            <a:pPr marR="539750"/>
            <a:r>
              <a:rPr lang="fr-FR" sz="1800" b="1" dirty="0">
                <a:effectLst/>
                <a:latin typeface="Calibri" panose="020F0502020204030204" pitchFamily="34" charset="0"/>
                <a:ea typeface="Calibri" panose="020F0502020204030204" pitchFamily="34" charset="0"/>
                <a:cs typeface="Times New Roman" panose="02020603050405020304" pitchFamily="18" charset="0"/>
              </a:rPr>
              <a:t>6°- </a:t>
            </a:r>
            <a:r>
              <a:rPr lang="fr-FR"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Réfléchir à d’autres structures juridiques possibles</a:t>
            </a:r>
            <a:r>
              <a:rPr lang="fr-FR" sz="1800" dirty="0">
                <a:effectLst/>
                <a:latin typeface="Calibri" panose="020F0502020204030204" pitchFamily="34" charset="0"/>
                <a:ea typeface="Calibri" panose="020F0502020204030204" pitchFamily="34" charset="0"/>
                <a:cs typeface="Times New Roman" panose="02020603050405020304" pitchFamily="18" charset="0"/>
              </a:rPr>
              <a:t>, associant la sécurité et la technicité d’une prestation de services adaptée et les apprentissages nécessaires et continue à la cogestion (Association départementale ou régionale des GEM, Groupements de Coopération, etc.).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8517929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69C6AA3-C294-A8FB-E799-604EDD0A037C}"/>
              </a:ext>
            </a:extLst>
          </p:cNvPr>
          <p:cNvSpPr>
            <a:spLocks noGrp="1"/>
          </p:cNvSpPr>
          <p:nvPr>
            <p:ph type="title"/>
          </p:nvPr>
        </p:nvSpPr>
        <p:spPr>
          <a:xfrm>
            <a:off x="686834" y="1153572"/>
            <a:ext cx="3200400" cy="4461163"/>
          </a:xfrm>
        </p:spPr>
        <p:txBody>
          <a:bodyPr>
            <a:normAutofit/>
          </a:bodyPr>
          <a:lstStyle/>
          <a:p>
            <a:r>
              <a:rPr lang="fr-FR" b="1">
                <a:solidFill>
                  <a:srgbClr val="FFFFFF"/>
                </a:solidFill>
              </a:rPr>
              <a:t>D- Actualiser la fonction du parrain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3C8F256C-2AC6-66F9-9070-5941585E1BAC}"/>
              </a:ext>
            </a:extLst>
          </p:cNvPr>
          <p:cNvSpPr>
            <a:spLocks noGrp="1"/>
          </p:cNvSpPr>
          <p:nvPr>
            <p:ph idx="1"/>
          </p:nvPr>
        </p:nvSpPr>
        <p:spPr>
          <a:xfrm>
            <a:off x="4447308" y="591344"/>
            <a:ext cx="6906491" cy="5585619"/>
          </a:xfrm>
        </p:spPr>
        <p:txBody>
          <a:bodyPr anchor="ctr">
            <a:normAutofit/>
          </a:bodyPr>
          <a:lstStyle/>
          <a:p>
            <a:r>
              <a:rPr lang="fr-FR" sz="2600" b="1" dirty="0">
                <a:effectLst/>
                <a:latin typeface="Calibri" panose="020F0502020204030204" pitchFamily="34" charset="0"/>
                <a:ea typeface="Calibri" panose="020F0502020204030204" pitchFamily="34" charset="0"/>
                <a:cs typeface="Times New Roman" panose="02020603050405020304" pitchFamily="18" charset="0"/>
              </a:rPr>
              <a:t>1°-</a:t>
            </a:r>
            <a:r>
              <a:rPr lang="fr-FR" sz="2600" dirty="0">
                <a:effectLst/>
                <a:latin typeface="Calibri" panose="020F0502020204030204" pitchFamily="34" charset="0"/>
                <a:ea typeface="Calibri" panose="020F0502020204030204" pitchFamily="34" charset="0"/>
                <a:cs typeface="Times New Roman" panose="02020603050405020304" pitchFamily="18" charset="0"/>
              </a:rPr>
              <a:t> </a:t>
            </a:r>
            <a:r>
              <a:rPr lang="fr-FR" sz="2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Réfléchir à et actualiser la place et au rôle du parrain </a:t>
            </a:r>
            <a:r>
              <a:rPr lang="fr-FR" sz="2600" dirty="0">
                <a:effectLst/>
                <a:latin typeface="Calibri" panose="020F0502020204030204" pitchFamily="34" charset="0"/>
                <a:ea typeface="Calibri" panose="020F0502020204030204" pitchFamily="34" charset="0"/>
                <a:cs typeface="Times New Roman" panose="02020603050405020304" pitchFamily="18" charset="0"/>
              </a:rPr>
              <a:t>aujourd’hui dans l’organisation, la mise en place et l’accompagnement des GEM ;</a:t>
            </a:r>
          </a:p>
          <a:p>
            <a:pPr marL="0" indent="0">
              <a:buNone/>
            </a:pPr>
            <a:r>
              <a:rPr lang="fr-FR" sz="26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2600" b="1" dirty="0">
                <a:effectLst/>
                <a:latin typeface="Calibri" panose="020F0502020204030204" pitchFamily="34" charset="0"/>
                <a:ea typeface="Calibri" panose="020F0502020204030204" pitchFamily="34" charset="0"/>
                <a:cs typeface="Times New Roman" panose="02020603050405020304" pitchFamily="18" charset="0"/>
              </a:rPr>
              <a:t>2°- </a:t>
            </a:r>
            <a:r>
              <a:rPr lang="fr-FR" sz="2600" dirty="0">
                <a:effectLst/>
                <a:latin typeface="Calibri" panose="020F0502020204030204" pitchFamily="34" charset="0"/>
                <a:ea typeface="Calibri" panose="020F0502020204030204" pitchFamily="34" charset="0"/>
                <a:cs typeface="Times New Roman" panose="02020603050405020304" pitchFamily="18" charset="0"/>
              </a:rPr>
              <a:t>Analyser la mise en œuvre du renforcement du dispositif des GEM par les Intergems et la professionnalisation des pratiques et évaluer leurs montées en compétences en termes d’organisation des GEM, de supervision et d’analyse des pratiques. </a:t>
            </a:r>
            <a:r>
              <a:rPr lang="fr-FR" sz="2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Reconsidérer l’utilité du parrain au regard de la montée en compétences des Intergems et des besoins des GEM</a:t>
            </a:r>
          </a:p>
          <a:p>
            <a:endParaRPr lang="fr-FR" sz="2600" dirty="0"/>
          </a:p>
        </p:txBody>
      </p:sp>
    </p:spTree>
    <p:extLst>
      <p:ext uri="{BB962C8B-B14F-4D97-AF65-F5344CB8AC3E}">
        <p14:creationId xmlns:p14="http://schemas.microsoft.com/office/powerpoint/2010/main" val="326977839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329EF17-C82E-CBB4-A1E0-D6D838228A5A}"/>
              </a:ext>
            </a:extLst>
          </p:cNvPr>
          <p:cNvSpPr>
            <a:spLocks noGrp="1"/>
          </p:cNvSpPr>
          <p:nvPr>
            <p:ph type="title"/>
          </p:nvPr>
        </p:nvSpPr>
        <p:spPr>
          <a:xfrm>
            <a:off x="1171074" y="1396686"/>
            <a:ext cx="3240506" cy="4064628"/>
          </a:xfrm>
        </p:spPr>
        <p:txBody>
          <a:bodyPr>
            <a:normAutofit/>
          </a:bodyPr>
          <a:lstStyle/>
          <a:p>
            <a:r>
              <a:rPr lang="fr-FR" b="1">
                <a:solidFill>
                  <a:srgbClr val="FFFFFF"/>
                </a:solidFill>
              </a:rPr>
              <a:t>E- (Re)situer le GEM dans la ville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E0F3E002-EBBE-C4E1-1E7C-8C3BFC25D70E}"/>
              </a:ext>
            </a:extLst>
          </p:cNvPr>
          <p:cNvSpPr>
            <a:spLocks noGrp="1"/>
          </p:cNvSpPr>
          <p:nvPr>
            <p:ph idx="1"/>
          </p:nvPr>
        </p:nvSpPr>
        <p:spPr>
          <a:xfrm>
            <a:off x="5370153" y="1526033"/>
            <a:ext cx="5911799" cy="4619938"/>
          </a:xfrm>
        </p:spPr>
        <p:txBody>
          <a:bodyPr>
            <a:normAutofit fontScale="92500" lnSpcReduction="10000"/>
          </a:bodyPr>
          <a:lstStyle/>
          <a:p>
            <a:r>
              <a:rPr lang="fr-FR" sz="1800" b="1"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Mettre en œuvre une </a:t>
            </a:r>
            <a:r>
              <a:rPr lang="fr-FR"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campagne nationale de sensibilisation des communes </a:t>
            </a:r>
            <a:r>
              <a:rPr lang="fr-FR" sz="1800" dirty="0">
                <a:effectLst/>
                <a:latin typeface="Calibri" panose="020F0502020204030204" pitchFamily="34" charset="0"/>
                <a:ea typeface="Calibri" panose="020F0502020204030204" pitchFamily="34" charset="0"/>
                <a:cs typeface="Times New Roman" panose="02020603050405020304" pitchFamily="18" charset="0"/>
              </a:rPr>
              <a:t>à la question de la santé mentale de leurs habitants. </a:t>
            </a: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2°-</a:t>
            </a:r>
            <a:r>
              <a:rPr lang="fr-FR" sz="1800" dirty="0">
                <a:effectLst/>
                <a:latin typeface="Calibri" panose="020F0502020204030204" pitchFamily="34" charset="0"/>
                <a:ea typeface="Calibri" panose="020F0502020204030204" pitchFamily="34" charset="0"/>
                <a:cs typeface="Times New Roman" panose="02020603050405020304" pitchFamily="18" charset="0"/>
              </a:rPr>
              <a:t> Développer de </a:t>
            </a:r>
            <a:r>
              <a:rPr lang="fr-FR"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nouvelles formes de collaboration </a:t>
            </a:r>
            <a:r>
              <a:rPr lang="fr-FR" sz="1800" dirty="0">
                <a:effectLst/>
                <a:latin typeface="Calibri" panose="020F0502020204030204" pitchFamily="34" charset="0"/>
                <a:ea typeface="Calibri" panose="020F0502020204030204" pitchFamily="34" charset="0"/>
                <a:cs typeface="Times New Roman" panose="02020603050405020304" pitchFamily="18" charset="0"/>
              </a:rPr>
              <a:t>avec les ville (</a:t>
            </a:r>
            <a:r>
              <a:rPr lang="fr-FR"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accès à l’emploi, animation culturelle, mobilité et transports</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3°- </a:t>
            </a:r>
            <a:r>
              <a:rPr lang="fr-FR" sz="1800" dirty="0">
                <a:effectLst/>
                <a:latin typeface="Calibri" panose="020F0502020204030204" pitchFamily="34" charset="0"/>
                <a:ea typeface="Calibri" panose="020F0502020204030204" pitchFamily="34" charset="0"/>
                <a:cs typeface="Times New Roman" panose="02020603050405020304" pitchFamily="18" charset="0"/>
              </a:rPr>
              <a:t>Associer à cette campagne les f</a:t>
            </a:r>
            <a:r>
              <a:rPr lang="fr-FR"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édérations nationales d’associations, et le Centre National de Formation des Personnels Territoriaux </a:t>
            </a: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4°- </a:t>
            </a:r>
            <a:r>
              <a:rPr lang="fr-FR" sz="1800" dirty="0">
                <a:effectLst/>
                <a:latin typeface="Calibri" panose="020F0502020204030204" pitchFamily="34" charset="0"/>
                <a:ea typeface="Calibri" panose="020F0502020204030204" pitchFamily="34" charset="0"/>
                <a:cs typeface="Times New Roman" panose="02020603050405020304" pitchFamily="18" charset="0"/>
              </a:rPr>
              <a:t>Valoriser l’installation d’un groupe d’entraide mutuelle dans les Plans Locaux d’urbanisme (PLU) et mettre en place une commission de travail entre élus locaux, services municipaux, bailleurs sociaux et GEM </a:t>
            </a: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5°-</a:t>
            </a:r>
            <a:r>
              <a:rPr lang="fr-FR" sz="1800" dirty="0">
                <a:effectLst/>
                <a:latin typeface="Calibri" panose="020F0502020204030204" pitchFamily="34" charset="0"/>
                <a:ea typeface="Calibri" panose="020F0502020204030204" pitchFamily="34" charset="0"/>
                <a:cs typeface="Times New Roman" panose="02020603050405020304" pitchFamily="18" charset="0"/>
              </a:rPr>
              <a:t> Inciter les maires à </a:t>
            </a:r>
            <a:r>
              <a:rPr lang="fr-FR"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associer les GEM au Contrat Local de Santé</a:t>
            </a:r>
            <a:r>
              <a:rPr lang="fr-FR" sz="1800" dirty="0">
                <a:effectLst/>
                <a:latin typeface="Calibri" panose="020F0502020204030204" pitchFamily="34" charset="0"/>
                <a:ea typeface="Calibri" panose="020F0502020204030204" pitchFamily="34" charset="0"/>
                <a:cs typeface="Times New Roman" panose="02020603050405020304" pitchFamily="18" charset="0"/>
              </a:rPr>
              <a:t> en les intégrant aux Conseils Locaux de Santé et aux Conseils Locaux de Santé Mentale</a:t>
            </a: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6°-</a:t>
            </a:r>
            <a:r>
              <a:rPr lang="fr-FR" sz="1800" dirty="0">
                <a:effectLst/>
                <a:latin typeface="Calibri" panose="020F0502020204030204" pitchFamily="34" charset="0"/>
                <a:ea typeface="Calibri" panose="020F0502020204030204" pitchFamily="34" charset="0"/>
                <a:cs typeface="Times New Roman" panose="02020603050405020304" pitchFamily="18" charset="0"/>
              </a:rPr>
              <a:t> Proposer à </a:t>
            </a:r>
            <a:r>
              <a:rPr lang="fr-FR"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l’association des Maires de France (AMF) de siéger au Comité National de Suivi des GEM</a:t>
            </a:r>
          </a:p>
          <a:p>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3844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6502A9F8-B4CB-040E-914B-D9232A478FF8}"/>
              </a:ext>
            </a:extLst>
          </p:cNvPr>
          <p:cNvSpPr>
            <a:spLocks noGrp="1"/>
          </p:cNvSpPr>
          <p:nvPr>
            <p:ph type="title"/>
          </p:nvPr>
        </p:nvSpPr>
        <p:spPr>
          <a:xfrm>
            <a:off x="838200" y="365125"/>
            <a:ext cx="10515600" cy="1325563"/>
          </a:xfrm>
        </p:spPr>
        <p:txBody>
          <a:bodyPr>
            <a:normAutofit/>
          </a:bodyPr>
          <a:lstStyle/>
          <a:p>
            <a:r>
              <a:rPr lang="fr-FR" b="1" dirty="0"/>
              <a:t>Conclusions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2FA7928A-6D32-E66B-224B-0E29C29FCB35}"/>
              </a:ext>
            </a:extLst>
          </p:cNvPr>
          <p:cNvSpPr>
            <a:spLocks noGrp="1"/>
          </p:cNvSpPr>
          <p:nvPr>
            <p:ph idx="1"/>
          </p:nvPr>
        </p:nvSpPr>
        <p:spPr>
          <a:xfrm>
            <a:off x="838200" y="1825625"/>
            <a:ext cx="10515600" cy="4351338"/>
          </a:xfrm>
        </p:spPr>
        <p:txBody>
          <a:bodyPr>
            <a:normAutofit/>
          </a:bodyPr>
          <a:lstStyle/>
          <a:p>
            <a:r>
              <a:rPr lang="fr-FR" sz="3200" dirty="0"/>
              <a:t>Un exemple de démocratie en actes</a:t>
            </a:r>
          </a:p>
          <a:p>
            <a:r>
              <a:rPr lang="fr-FR" sz="3200" dirty="0"/>
              <a:t>Un apport à la question du lien social et du vivre ensemble</a:t>
            </a:r>
          </a:p>
          <a:p>
            <a:r>
              <a:rPr lang="fr-FR" sz="3200" dirty="0"/>
              <a:t>Une capacité d’adaptation, de créativité et d’initiatives pragmatiques pour traverser les crises et en tirer collectivement les conséquences</a:t>
            </a:r>
          </a:p>
          <a:p>
            <a:r>
              <a:rPr lang="fr-FR" sz="3200" dirty="0"/>
              <a:t>Une urgente nécessité de soutien, de consolidation et de considération</a:t>
            </a:r>
          </a:p>
        </p:txBody>
      </p:sp>
    </p:spTree>
    <p:extLst>
      <p:ext uri="{BB962C8B-B14F-4D97-AF65-F5344CB8AC3E}">
        <p14:creationId xmlns:p14="http://schemas.microsoft.com/office/powerpoint/2010/main" val="4014250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Espace réservé pour une image  8" descr="Une image contenant texte, personne&#10;&#10;Description générée automatiquement">
            <a:extLst>
              <a:ext uri="{FF2B5EF4-FFF2-40B4-BE49-F238E27FC236}">
                <a16:creationId xmlns:a16="http://schemas.microsoft.com/office/drawing/2014/main" id="{6FDBBAC6-CF26-EE1A-C879-0D284718BCB7}"/>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b="5436"/>
          <a:stretch/>
        </p:blipFill>
        <p:spPr bwMode="auto">
          <a:xfrm>
            <a:off x="2522356" y="10"/>
            <a:ext cx="9669642" cy="6857990"/>
          </a:xfrm>
          <a:prstGeom prst="rect">
            <a:avLst/>
          </a:prstGeom>
          <a:noFill/>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re 5">
            <a:extLst>
              <a:ext uri="{FF2B5EF4-FFF2-40B4-BE49-F238E27FC236}">
                <a16:creationId xmlns:a16="http://schemas.microsoft.com/office/drawing/2014/main" id="{6158DEE9-7E84-3A70-F65E-CD49CA799E5A}"/>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dirty="0"/>
              <a:t>Merci aux artisans de la recherche</a:t>
            </a:r>
          </a:p>
        </p:txBody>
      </p:sp>
      <p:sp>
        <p:nvSpPr>
          <p:cNvPr id="8" name="Espace réservé du texte 7">
            <a:extLst>
              <a:ext uri="{FF2B5EF4-FFF2-40B4-BE49-F238E27FC236}">
                <a16:creationId xmlns:a16="http://schemas.microsoft.com/office/drawing/2014/main" id="{696EA589-CA85-3443-3E36-EE148D1FD1A5}"/>
              </a:ext>
            </a:extLst>
          </p:cNvPr>
          <p:cNvSpPr>
            <a:spLocks noGrp="1"/>
          </p:cNvSpPr>
          <p:nvPr>
            <p:ph type="body" sz="half" idx="2"/>
          </p:nvPr>
        </p:nvSpPr>
        <p:spPr>
          <a:xfrm>
            <a:off x="83820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2000" dirty="0"/>
              <a:t>1298 </a:t>
            </a:r>
            <a:r>
              <a:rPr lang="en-US" sz="2000" dirty="0" err="1"/>
              <a:t>acteurs</a:t>
            </a:r>
            <a:r>
              <a:rPr lang="en-US" sz="2000" dirty="0"/>
              <a:t> des GEM </a:t>
            </a:r>
            <a:r>
              <a:rPr lang="en-US" sz="2000" dirty="0" err="1"/>
              <a:t>dont</a:t>
            </a:r>
            <a:r>
              <a:rPr lang="en-US" sz="2000" dirty="0"/>
              <a:t> 125 </a:t>
            </a:r>
            <a:r>
              <a:rPr lang="en-US" sz="2000" dirty="0" err="1"/>
              <a:t>ont</a:t>
            </a:r>
            <a:r>
              <a:rPr lang="en-US" sz="2000" dirty="0"/>
              <a:t> </a:t>
            </a:r>
            <a:r>
              <a:rPr lang="en-US" sz="2000" dirty="0" err="1"/>
              <a:t>participé</a:t>
            </a:r>
            <a:r>
              <a:rPr lang="en-US" sz="2000" dirty="0"/>
              <a:t> </a:t>
            </a:r>
            <a:r>
              <a:rPr lang="en-US" sz="2000" dirty="0" err="1"/>
              <a:t>à</a:t>
            </a:r>
            <a:r>
              <a:rPr lang="en-US" sz="2000" dirty="0"/>
              <a:t> </a:t>
            </a:r>
            <a:r>
              <a:rPr lang="en-US" sz="2000" dirty="0" err="1"/>
              <a:t>l’analyse</a:t>
            </a:r>
            <a:r>
              <a:rPr lang="en-US" sz="2000" dirty="0"/>
              <a:t> de </a:t>
            </a:r>
            <a:r>
              <a:rPr lang="en-US" sz="2000" dirty="0" err="1"/>
              <a:t>deuxième</a:t>
            </a:r>
            <a:r>
              <a:rPr lang="en-US" sz="2000" dirty="0"/>
              <a:t> phase</a:t>
            </a:r>
          </a:p>
          <a:p>
            <a:pPr indent="-228600">
              <a:buFont typeface="Arial" panose="020B0604020202020204" pitchFamily="34" charset="0"/>
              <a:buChar char="•"/>
            </a:pPr>
            <a:r>
              <a:rPr lang="en-US" sz="2000" dirty="0"/>
              <a:t>Le Conseil </a:t>
            </a:r>
            <a:r>
              <a:rPr lang="en-US" sz="2000" dirty="0" err="1"/>
              <a:t>d’Administration</a:t>
            </a:r>
            <a:r>
              <a:rPr lang="en-US" sz="2000" dirty="0"/>
              <a:t> du CNIGEM</a:t>
            </a:r>
          </a:p>
          <a:p>
            <a:pPr indent="-228600">
              <a:buFont typeface="Arial" panose="020B0604020202020204" pitchFamily="34" charset="0"/>
              <a:buChar char="•"/>
            </a:pPr>
            <a:r>
              <a:rPr lang="en-US" sz="2000" dirty="0"/>
              <a:t>Le </a:t>
            </a:r>
            <a:r>
              <a:rPr lang="en-US" sz="2000" dirty="0" err="1"/>
              <a:t>Comité</a:t>
            </a:r>
            <a:r>
              <a:rPr lang="en-US" sz="2000" dirty="0"/>
              <a:t> de Pilotage National</a:t>
            </a:r>
          </a:p>
          <a:p>
            <a:pPr indent="-228600">
              <a:buFont typeface="Arial" panose="020B0604020202020204" pitchFamily="34" charset="0"/>
              <a:buChar char="•"/>
            </a:pPr>
            <a:r>
              <a:rPr lang="en-US" sz="2000" dirty="0"/>
              <a:t>La CNSA et la </a:t>
            </a:r>
            <a:r>
              <a:rPr lang="en-US" sz="2000" dirty="0" err="1"/>
              <a:t>Fondation</a:t>
            </a:r>
            <a:r>
              <a:rPr lang="en-US" sz="2000" dirty="0"/>
              <a:t> de France</a:t>
            </a:r>
          </a:p>
          <a:p>
            <a:pPr indent="-228600">
              <a:buFont typeface="Arial" panose="020B0604020202020204" pitchFamily="34" charset="0"/>
              <a:buChar char="•"/>
            </a:pPr>
            <a:r>
              <a:rPr lang="en-US" sz="2000" dirty="0"/>
              <a:t>Jean-Yves Barreyre (</a:t>
            </a:r>
            <a:r>
              <a:rPr lang="en-US" sz="2000" dirty="0" err="1"/>
              <a:t>sociologue</a:t>
            </a:r>
            <a:r>
              <a:rPr lang="en-US" sz="2000" dirty="0"/>
              <a:t>), Patricia Fiacre (</a:t>
            </a:r>
            <a:r>
              <a:rPr lang="en-US" sz="2000" dirty="0" err="1"/>
              <a:t>sociologue</a:t>
            </a:r>
            <a:r>
              <a:rPr lang="en-US" sz="2000" dirty="0"/>
              <a:t>) , Anny Bourdaleix (</a:t>
            </a:r>
            <a:r>
              <a:rPr lang="en-US" sz="2000" dirty="0" err="1"/>
              <a:t>Psychosociologue</a:t>
            </a:r>
            <a:r>
              <a:rPr lang="en-US" sz="2000" dirty="0"/>
              <a:t>)</a:t>
            </a:r>
          </a:p>
        </p:txBody>
      </p:sp>
    </p:spTree>
    <p:extLst>
      <p:ext uri="{BB962C8B-B14F-4D97-AF65-F5344CB8AC3E}">
        <p14:creationId xmlns:p14="http://schemas.microsoft.com/office/powerpoint/2010/main" val="223332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4ADC43-6494-A7B9-38AB-79C148E60B4F}"/>
              </a:ext>
            </a:extLst>
          </p:cNvPr>
          <p:cNvSpPr>
            <a:spLocks noGrp="1"/>
          </p:cNvSpPr>
          <p:nvPr>
            <p:ph type="title"/>
          </p:nvPr>
        </p:nvSpPr>
        <p:spPr>
          <a:xfrm>
            <a:off x="838200" y="365125"/>
            <a:ext cx="10515600" cy="1000537"/>
          </a:xfrm>
        </p:spPr>
        <p:txBody>
          <a:bodyPr/>
          <a:lstStyle/>
          <a:p>
            <a:pPr algn="ctr"/>
            <a:r>
              <a:rPr lang="fr-FR" b="1">
                <a:solidFill>
                  <a:schemeClr val="accent2"/>
                </a:solidFill>
              </a:rPr>
              <a:t>Rappel méthode</a:t>
            </a:r>
            <a:endParaRPr lang="fr-FR" b="1" dirty="0">
              <a:solidFill>
                <a:schemeClr val="accent2"/>
              </a:solidFill>
            </a:endParaRPr>
          </a:p>
        </p:txBody>
      </p:sp>
      <p:sp>
        <p:nvSpPr>
          <p:cNvPr id="3" name="Espace réservé du contenu 2">
            <a:extLst>
              <a:ext uri="{FF2B5EF4-FFF2-40B4-BE49-F238E27FC236}">
                <a16:creationId xmlns:a16="http://schemas.microsoft.com/office/drawing/2014/main" id="{1DE82324-BA58-019A-CDD8-5AD978650AE4}"/>
              </a:ext>
            </a:extLst>
          </p:cNvPr>
          <p:cNvSpPr>
            <a:spLocks noGrp="1"/>
          </p:cNvSpPr>
          <p:nvPr>
            <p:ph idx="1"/>
          </p:nvPr>
        </p:nvSpPr>
        <p:spPr>
          <a:xfrm>
            <a:off x="838200" y="1365662"/>
            <a:ext cx="10515600" cy="5492338"/>
          </a:xfrm>
        </p:spPr>
        <p:txBody>
          <a:bodyPr>
            <a:normAutofit fontScale="92500" lnSpcReduction="10000"/>
          </a:bodyPr>
          <a:lstStyle/>
          <a:p>
            <a:r>
              <a:rPr lang="fr-FR" b="1" u="sng">
                <a:solidFill>
                  <a:schemeClr val="accent2">
                    <a:lumMod val="50000"/>
                  </a:schemeClr>
                </a:solidFill>
              </a:rPr>
              <a:t>1</a:t>
            </a:r>
            <a:r>
              <a:rPr lang="fr-FR" b="1" u="sng" baseline="30000">
                <a:solidFill>
                  <a:schemeClr val="accent2">
                    <a:lumMod val="50000"/>
                  </a:schemeClr>
                </a:solidFill>
              </a:rPr>
              <a:t>ère</a:t>
            </a:r>
            <a:r>
              <a:rPr lang="fr-FR" b="1" u="sng">
                <a:solidFill>
                  <a:schemeClr val="accent2">
                    <a:lumMod val="50000"/>
                  </a:schemeClr>
                </a:solidFill>
              </a:rPr>
              <a:t> phase </a:t>
            </a:r>
            <a:r>
              <a:rPr lang="fr-FR"/>
              <a:t>: Enquête nationale sur la traversée de la crise sanitaire par les GEM </a:t>
            </a:r>
          </a:p>
          <a:p>
            <a:pPr lvl="1"/>
            <a:r>
              <a:rPr lang="fr-FR"/>
              <a:t>3 questionnaires : </a:t>
            </a:r>
            <a:r>
              <a:rPr lang="fr-FR" b="1">
                <a:solidFill>
                  <a:schemeClr val="accent2">
                    <a:lumMod val="50000"/>
                  </a:schemeClr>
                </a:solidFill>
              </a:rPr>
              <a:t>993</a:t>
            </a:r>
            <a:r>
              <a:rPr lang="fr-FR"/>
              <a:t> questionnaires remplis et exploitables</a:t>
            </a:r>
          </a:p>
          <a:p>
            <a:pPr lvl="2"/>
            <a:r>
              <a:rPr lang="fr-FR"/>
              <a:t>1 pour les « Adhérents » (</a:t>
            </a:r>
            <a:r>
              <a:rPr lang="fr-FR">
                <a:solidFill>
                  <a:schemeClr val="accent2">
                    <a:lumMod val="50000"/>
                  </a:schemeClr>
                </a:solidFill>
              </a:rPr>
              <a:t>623</a:t>
            </a:r>
            <a:r>
              <a:rPr lang="fr-FR"/>
              <a:t>)  </a:t>
            </a:r>
            <a:r>
              <a:rPr lang="fr-FR" sz="1600"/>
              <a:t>Niveau de confiance : </a:t>
            </a:r>
            <a:r>
              <a:rPr lang="fr-FR" sz="1600" b="1">
                <a:solidFill>
                  <a:schemeClr val="accent2">
                    <a:lumMod val="50000"/>
                  </a:schemeClr>
                </a:solidFill>
              </a:rPr>
              <a:t>95% </a:t>
            </a:r>
          </a:p>
          <a:p>
            <a:pPr lvl="2"/>
            <a:r>
              <a:rPr lang="fr-FR"/>
              <a:t>1 pour les Conseils d’Administration des GEM » (</a:t>
            </a:r>
            <a:r>
              <a:rPr lang="fr-FR">
                <a:solidFill>
                  <a:schemeClr val="accent2">
                    <a:lumMod val="50000"/>
                  </a:schemeClr>
                </a:solidFill>
              </a:rPr>
              <a:t>90 C.A.</a:t>
            </a:r>
            <a:r>
              <a:rPr lang="fr-FR"/>
              <a:t>) </a:t>
            </a:r>
            <a:r>
              <a:rPr lang="fr-FR" sz="1600"/>
              <a:t>Niveau de confiance : </a:t>
            </a:r>
            <a:r>
              <a:rPr lang="fr-FR" sz="1600" b="1">
                <a:solidFill>
                  <a:schemeClr val="accent2">
                    <a:lumMod val="50000"/>
                  </a:schemeClr>
                </a:solidFill>
              </a:rPr>
              <a:t>95%</a:t>
            </a:r>
          </a:p>
          <a:p>
            <a:pPr lvl="2"/>
            <a:r>
              <a:rPr lang="fr-FR"/>
              <a:t>1 pour les « Salariés, parrains, bénévoles, chargés de gestion » (</a:t>
            </a:r>
            <a:r>
              <a:rPr lang="fr-FR">
                <a:solidFill>
                  <a:schemeClr val="accent2">
                    <a:lumMod val="50000"/>
                  </a:schemeClr>
                </a:solidFill>
              </a:rPr>
              <a:t>280</a:t>
            </a:r>
            <a:r>
              <a:rPr lang="fr-FR"/>
              <a:t> dont </a:t>
            </a:r>
            <a:r>
              <a:rPr lang="fr-FR">
                <a:solidFill>
                  <a:schemeClr val="accent2">
                    <a:lumMod val="50000"/>
                  </a:schemeClr>
                </a:solidFill>
              </a:rPr>
              <a:t>176 s</a:t>
            </a:r>
            <a:r>
              <a:rPr lang="fr-FR"/>
              <a:t>alariés) </a:t>
            </a:r>
            <a:r>
              <a:rPr lang="fr-FR" sz="1600"/>
              <a:t>NC : </a:t>
            </a:r>
            <a:r>
              <a:rPr lang="fr-FR" sz="1600" b="1">
                <a:solidFill>
                  <a:schemeClr val="accent2">
                    <a:lumMod val="50000"/>
                  </a:schemeClr>
                </a:solidFill>
              </a:rPr>
              <a:t>90 %</a:t>
            </a:r>
            <a:endParaRPr lang="fr-FR" b="1">
              <a:solidFill>
                <a:schemeClr val="accent2">
                  <a:lumMod val="50000"/>
                </a:schemeClr>
              </a:solidFill>
            </a:endParaRPr>
          </a:p>
          <a:p>
            <a:pPr lvl="1"/>
            <a:r>
              <a:rPr lang="fr-FR"/>
              <a:t>13 régions et 3 DOM représentés </a:t>
            </a:r>
          </a:p>
          <a:p>
            <a:pPr lvl="1"/>
            <a:endParaRPr lang="fr-FR" b="1">
              <a:solidFill>
                <a:schemeClr val="accent2">
                  <a:lumMod val="50000"/>
                </a:schemeClr>
              </a:solidFill>
            </a:endParaRPr>
          </a:p>
          <a:p>
            <a:pPr marL="457200" lvl="1" indent="0">
              <a:buNone/>
            </a:pPr>
            <a:r>
              <a:rPr lang="fr-FR" b="1" u="sng">
                <a:solidFill>
                  <a:schemeClr val="accent2">
                    <a:lumMod val="50000"/>
                  </a:schemeClr>
                </a:solidFill>
              </a:rPr>
              <a:t>2</a:t>
            </a:r>
            <a:r>
              <a:rPr lang="fr-FR" b="1" u="sng" baseline="30000">
                <a:solidFill>
                  <a:schemeClr val="accent2">
                    <a:lumMod val="50000"/>
                  </a:schemeClr>
                </a:solidFill>
              </a:rPr>
              <a:t>ème</a:t>
            </a:r>
            <a:r>
              <a:rPr lang="fr-FR" b="1" u="sng">
                <a:solidFill>
                  <a:schemeClr val="accent2">
                    <a:lumMod val="50000"/>
                  </a:schemeClr>
                </a:solidFill>
              </a:rPr>
              <a:t> phase </a:t>
            </a:r>
            <a:r>
              <a:rPr lang="fr-FR"/>
              <a:t>: Analyse en focus groups des problématiques actuelles des GEM dans </a:t>
            </a:r>
            <a:r>
              <a:rPr lang="fr-FR" b="1">
                <a:solidFill>
                  <a:schemeClr val="accent2">
                    <a:lumMod val="50000"/>
                  </a:schemeClr>
                </a:solidFill>
              </a:rPr>
              <a:t>3 régions </a:t>
            </a:r>
            <a:r>
              <a:rPr lang="fr-FR"/>
              <a:t>(Nouvelle Aquitaine, Ile de France, Bretagne)</a:t>
            </a:r>
          </a:p>
          <a:p>
            <a:pPr lvl="1"/>
            <a:r>
              <a:rPr lang="fr-FR"/>
              <a:t>Focus groups par type d’acteurs (Adhérents/Administrateurs ; Salariés ; Parrains/Délégués gestion</a:t>
            </a:r>
          </a:p>
          <a:p>
            <a:pPr lvl="1"/>
            <a:r>
              <a:rPr lang="fr-FR" b="1">
                <a:solidFill>
                  <a:schemeClr val="accent2">
                    <a:lumMod val="50000"/>
                  </a:schemeClr>
                </a:solidFill>
              </a:rPr>
              <a:t>45 </a:t>
            </a:r>
            <a:r>
              <a:rPr lang="fr-FR"/>
              <a:t>GEM, 125 participants (66 adhérents/administrateurs ; 41 salariés ; 11 parrains, 7 délégués</a:t>
            </a:r>
          </a:p>
          <a:p>
            <a:r>
              <a:rPr lang="fr-FR" b="1" u="sng">
                <a:solidFill>
                  <a:schemeClr val="accent2">
                    <a:lumMod val="50000"/>
                  </a:schemeClr>
                </a:solidFill>
              </a:rPr>
              <a:t>Prés de 1300 participants :</a:t>
            </a:r>
          </a:p>
          <a:p>
            <a:pPr lvl="2"/>
            <a:r>
              <a:rPr lang="fr-FR"/>
              <a:t>623 adhérents + (90X3 : 270 administrateurs) + 176 salariés + 104 bénévoles, parrains, délégués de gestion + 125 participants aux focus groups = 1298</a:t>
            </a:r>
          </a:p>
          <a:p>
            <a:endParaRPr lang="fr-FR"/>
          </a:p>
          <a:p>
            <a:endParaRPr lang="fr-FR"/>
          </a:p>
          <a:p>
            <a:pPr lvl="1"/>
            <a:endParaRPr lang="fr-FR" dirty="0"/>
          </a:p>
        </p:txBody>
      </p:sp>
    </p:spTree>
    <p:extLst>
      <p:ext uri="{BB962C8B-B14F-4D97-AF65-F5344CB8AC3E}">
        <p14:creationId xmlns:p14="http://schemas.microsoft.com/office/powerpoint/2010/main" val="42912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1CA1CFC5-582E-A646-BE02-E4EDD3D3FBEC}"/>
              </a:ext>
            </a:extLst>
          </p:cNvPr>
          <p:cNvSpPr>
            <a:spLocks noGrp="1"/>
          </p:cNvSpPr>
          <p:nvPr>
            <p:ph type="title"/>
          </p:nvPr>
        </p:nvSpPr>
        <p:spPr>
          <a:xfrm>
            <a:off x="934872" y="982272"/>
            <a:ext cx="3388419" cy="4560970"/>
          </a:xfrm>
        </p:spPr>
        <p:txBody>
          <a:bodyPr>
            <a:normAutofit/>
          </a:bodyPr>
          <a:lstStyle/>
          <a:p>
            <a:r>
              <a:rPr lang="fr-FR" sz="4000">
                <a:solidFill>
                  <a:srgbClr val="FFFFFF"/>
                </a:solidFill>
              </a:rPr>
              <a:t>Une réflexion collective </a:t>
            </a:r>
            <a:br>
              <a:rPr lang="fr-FR" sz="4000">
                <a:solidFill>
                  <a:srgbClr val="FFFFFF"/>
                </a:solidFill>
              </a:rPr>
            </a:br>
            <a:r>
              <a:rPr lang="fr-FR" sz="4000">
                <a:solidFill>
                  <a:srgbClr val="FFFFFF"/>
                </a:solidFill>
              </a:rPr>
              <a:t>et des préconisations des acteurs des GEM</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Espace réservé du contenu 2">
            <a:extLst>
              <a:ext uri="{FF2B5EF4-FFF2-40B4-BE49-F238E27FC236}">
                <a16:creationId xmlns:a16="http://schemas.microsoft.com/office/drawing/2014/main" id="{15CAB2FE-ABA9-DCC5-1D58-7B402EF913BD}"/>
              </a:ext>
            </a:extLst>
          </p:cNvPr>
          <p:cNvSpPr>
            <a:spLocks noGrp="1"/>
          </p:cNvSpPr>
          <p:nvPr>
            <p:ph idx="1"/>
          </p:nvPr>
        </p:nvSpPr>
        <p:spPr>
          <a:xfrm>
            <a:off x="5221862" y="1719618"/>
            <a:ext cx="5948831" cy="4334629"/>
          </a:xfrm>
        </p:spPr>
        <p:txBody>
          <a:bodyPr anchor="ctr">
            <a:normAutofit/>
          </a:bodyPr>
          <a:lstStyle/>
          <a:p>
            <a:r>
              <a:rPr lang="fr-FR" sz="2400">
                <a:solidFill>
                  <a:srgbClr val="FEFFFF"/>
                </a:solidFill>
              </a:rPr>
              <a:t>Une recherche nationale participative, c’est-à-dire :</a:t>
            </a:r>
          </a:p>
          <a:p>
            <a:pPr lvl="1"/>
            <a:r>
              <a:rPr lang="fr-FR">
                <a:solidFill>
                  <a:srgbClr val="FEFFFF"/>
                </a:solidFill>
              </a:rPr>
              <a:t>des constats élaborés par les adhérents, les salariés et les partenaires des GEM</a:t>
            </a:r>
          </a:p>
          <a:p>
            <a:pPr lvl="1"/>
            <a:r>
              <a:rPr lang="fr-FR">
                <a:solidFill>
                  <a:srgbClr val="FEFFFF"/>
                </a:solidFill>
              </a:rPr>
              <a:t>Une réflexion collective autour des problématiques actuelles des GEM</a:t>
            </a:r>
          </a:p>
          <a:p>
            <a:pPr lvl="2"/>
            <a:r>
              <a:rPr lang="fr-FR" sz="2400">
                <a:solidFill>
                  <a:srgbClr val="FEFFFF"/>
                </a:solidFill>
              </a:rPr>
              <a:t>par focus groups d’acteurs et des rencontres entre acteurs </a:t>
            </a:r>
          </a:p>
          <a:p>
            <a:pPr lvl="2"/>
            <a:r>
              <a:rPr lang="fr-FR" sz="2400">
                <a:solidFill>
                  <a:srgbClr val="FEFFFF"/>
                </a:solidFill>
              </a:rPr>
              <a:t>et des préconisations élaborées par tous</a:t>
            </a:r>
          </a:p>
        </p:txBody>
      </p:sp>
    </p:spTree>
    <p:extLst>
      <p:ext uri="{BB962C8B-B14F-4D97-AF65-F5344CB8AC3E}">
        <p14:creationId xmlns:p14="http://schemas.microsoft.com/office/powerpoint/2010/main" val="35647147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77CFFC0-00E2-7F67-B73E-D44B184CA46A}"/>
              </a:ext>
            </a:extLst>
          </p:cNvPr>
          <p:cNvSpPr>
            <a:spLocks noGrp="1"/>
          </p:cNvSpPr>
          <p:nvPr>
            <p:ph type="title"/>
          </p:nvPr>
        </p:nvSpPr>
        <p:spPr>
          <a:xfrm>
            <a:off x="838200" y="365125"/>
            <a:ext cx="10515600" cy="1325563"/>
          </a:xfrm>
        </p:spPr>
        <p:txBody>
          <a:bodyPr>
            <a:noAutofit/>
          </a:bodyPr>
          <a:lstStyle/>
          <a:p>
            <a:r>
              <a:rPr lang="fr-FR" dirty="0"/>
              <a:t>La crise sanitaire : une épreuve pour les GEM</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346A31D-7FFD-4768-17C1-6474F696FEDB}"/>
              </a:ext>
            </a:extLst>
          </p:cNvPr>
          <p:cNvSpPr>
            <a:spLocks noGrp="1"/>
          </p:cNvSpPr>
          <p:nvPr>
            <p:ph idx="1"/>
          </p:nvPr>
        </p:nvSpPr>
        <p:spPr>
          <a:xfrm>
            <a:off x="838200" y="1929384"/>
            <a:ext cx="10515600" cy="4251960"/>
          </a:xfrm>
        </p:spPr>
        <p:txBody>
          <a:bodyPr>
            <a:normAutofit lnSpcReduction="10000"/>
          </a:bodyPr>
          <a:lstStyle/>
          <a:p>
            <a:r>
              <a:rPr lang="fr-FR" dirty="0">
                <a:latin typeface="Calibri" panose="020F0502020204030204" pitchFamily="34" charset="0"/>
                <a:cs typeface="Times New Roman" panose="02020603050405020304" pitchFamily="18" charset="0"/>
              </a:rPr>
              <a:t>Du déconfinement social au confinement sanitaire</a:t>
            </a:r>
          </a:p>
          <a:p>
            <a:r>
              <a:rPr lang="fr-FR" dirty="0">
                <a:latin typeface="Calibri" panose="020F0502020204030204" pitchFamily="34" charset="0"/>
                <a:cs typeface="Times New Roman" panose="02020603050405020304" pitchFamily="18" charset="0"/>
              </a:rPr>
              <a:t>Pour les adhérents : un sentiment </a:t>
            </a:r>
            <a:r>
              <a:rPr lang="fr-FR" i="1" dirty="0">
                <a:latin typeface="Calibri" panose="020F0502020204030204" pitchFamily="34" charset="0"/>
                <a:cs typeface="Times New Roman" panose="02020603050405020304" pitchFamily="18" charset="0"/>
              </a:rPr>
              <a:t>d’isolement, d’anxiété, de perte de repères et de confiance en soi </a:t>
            </a:r>
            <a:r>
              <a:rPr lang="fr-FR" dirty="0">
                <a:latin typeface="Calibri" panose="020F0502020204030204" pitchFamily="34" charset="0"/>
                <a:cs typeface="Times New Roman" panose="02020603050405020304" pitchFamily="18" charset="0"/>
              </a:rPr>
              <a:t>; </a:t>
            </a:r>
          </a:p>
          <a:p>
            <a:r>
              <a:rPr lang="fr-FR" dirty="0">
                <a:latin typeface="Calibri" panose="020F0502020204030204" pitchFamily="34" charset="0"/>
                <a:cs typeface="Times New Roman" panose="02020603050405020304" pitchFamily="18" charset="0"/>
              </a:rPr>
              <a:t>Pour les salariés, la confrontation à des </a:t>
            </a:r>
            <a:r>
              <a:rPr lang="fr-FR" i="1" dirty="0">
                <a:latin typeface="Calibri" panose="020F0502020204030204" pitchFamily="34" charset="0"/>
                <a:cs typeface="Times New Roman" panose="02020603050405020304" pitchFamily="18" charset="0"/>
              </a:rPr>
              <a:t>situations inédites pour lesquelles ils n’étaient pas formés ou préparés</a:t>
            </a:r>
          </a:p>
          <a:p>
            <a:r>
              <a:rPr lang="fr-FR" dirty="0">
                <a:latin typeface="Calibri" panose="020F0502020204030204" pitchFamily="34" charset="0"/>
                <a:cs typeface="Times New Roman" panose="02020603050405020304" pitchFamily="18" charset="0"/>
              </a:rPr>
              <a:t>Pour tous une épreuve qui a permis d’évaluer ou d’éprouver la qualité et la résistance du Groupe d’Entraide Mutuelle</a:t>
            </a:r>
          </a:p>
          <a:p>
            <a:pPr lvl="1"/>
            <a:r>
              <a:rPr lang="fr-FR" dirty="0">
                <a:latin typeface="Calibri" panose="020F0502020204030204" pitchFamily="34" charset="0"/>
                <a:cs typeface="Times New Roman" panose="02020603050405020304" pitchFamily="18" charset="0"/>
              </a:rPr>
              <a:t>Les instances associatives (CA, Bureau) ont continué à fonctionner </a:t>
            </a:r>
          </a:p>
          <a:p>
            <a:pPr lvl="1"/>
            <a:r>
              <a:rPr lang="fr-FR" dirty="0">
                <a:latin typeface="Calibri" panose="020F0502020204030204" pitchFamily="34" charset="0"/>
                <a:cs typeface="Times New Roman" panose="02020603050405020304" pitchFamily="18" charset="0"/>
              </a:rPr>
              <a:t>Ils ont fait preuve ensemble d’inventivité, de créativité et de pragmatisme </a:t>
            </a:r>
          </a:p>
          <a:p>
            <a:pPr lvl="1"/>
            <a:r>
              <a:rPr lang="fr-FR" dirty="0">
                <a:latin typeface="Calibri" panose="020F0502020204030204" pitchFamily="34" charset="0"/>
                <a:cs typeface="Times New Roman" panose="02020603050405020304" pitchFamily="18" charset="0"/>
              </a:rPr>
              <a:t>Ils s’accordent sur le fait que la solidarité, l’entraide et la confiance entre les acteurs du GEM ont progressé</a:t>
            </a:r>
            <a:endParaRPr lang="fr-FR" dirty="0"/>
          </a:p>
        </p:txBody>
      </p:sp>
    </p:spTree>
    <p:extLst>
      <p:ext uri="{BB962C8B-B14F-4D97-AF65-F5344CB8AC3E}">
        <p14:creationId xmlns:p14="http://schemas.microsoft.com/office/powerpoint/2010/main" val="323769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4" name="Graphique 3">
            <a:extLst>
              <a:ext uri="{FF2B5EF4-FFF2-40B4-BE49-F238E27FC236}">
                <a16:creationId xmlns:a16="http://schemas.microsoft.com/office/drawing/2014/main" id="{B7C9209C-21A5-77D3-5A8D-2E3DDDD2C55D}"/>
              </a:ext>
            </a:extLst>
          </p:cNvPr>
          <p:cNvGraphicFramePr/>
          <p:nvPr>
            <p:extLst>
              <p:ext uri="{D42A27DB-BD31-4B8C-83A1-F6EECF244321}">
                <p14:modId xmlns:p14="http://schemas.microsoft.com/office/powerpoint/2010/main" val="1813384233"/>
              </p:ext>
            </p:extLst>
          </p:nvPr>
        </p:nvGraphicFramePr>
        <p:xfrm>
          <a:off x="1686296" y="643468"/>
          <a:ext cx="9862237" cy="5571066"/>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a:extLst>
              <a:ext uri="{FF2B5EF4-FFF2-40B4-BE49-F238E27FC236}">
                <a16:creationId xmlns:a16="http://schemas.microsoft.com/office/drawing/2014/main" id="{B1716370-86D9-1AC1-6D06-7947DDD770F0}"/>
              </a:ext>
            </a:extLst>
          </p:cNvPr>
          <p:cNvSpPr txBox="1"/>
          <p:nvPr/>
        </p:nvSpPr>
        <p:spPr>
          <a:xfrm>
            <a:off x="1223010" y="6351601"/>
            <a:ext cx="8389620" cy="276999"/>
          </a:xfrm>
          <a:prstGeom prst="rect">
            <a:avLst/>
          </a:prstGeom>
          <a:noFill/>
        </p:spPr>
        <p:txBody>
          <a:bodyPr wrap="square" rtlCol="0">
            <a:spAutoFit/>
          </a:bodyPr>
          <a:lstStyle/>
          <a:p>
            <a:r>
              <a:rPr lang="fr-FR" sz="1200" dirty="0"/>
              <a:t>* Déclarés par les acteurs des GEM participant à l’enquête nationale</a:t>
            </a:r>
          </a:p>
        </p:txBody>
      </p:sp>
    </p:spTree>
    <p:extLst>
      <p:ext uri="{BB962C8B-B14F-4D97-AF65-F5344CB8AC3E}">
        <p14:creationId xmlns:p14="http://schemas.microsoft.com/office/powerpoint/2010/main" val="27661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D3A84F3-6290-2EE1-0DAD-C3598189F5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34" r="-1" b="1298"/>
          <a:stretch/>
        </p:blipFill>
        <p:spPr bwMode="auto">
          <a:xfrm>
            <a:off x="321733" y="321733"/>
            <a:ext cx="11548534" cy="6214534"/>
          </a:xfrm>
          <a:prstGeom prst="rect">
            <a:avLst/>
          </a:prstGeom>
          <a:noFill/>
        </p:spPr>
      </p:pic>
    </p:spTree>
    <p:extLst>
      <p:ext uri="{BB962C8B-B14F-4D97-AF65-F5344CB8AC3E}">
        <p14:creationId xmlns:p14="http://schemas.microsoft.com/office/powerpoint/2010/main" val="30273178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684B5-A966-9D3A-F20B-5EF5A84CC51C}"/>
              </a:ext>
            </a:extLst>
          </p:cNvPr>
          <p:cNvSpPr>
            <a:spLocks noGrp="1"/>
          </p:cNvSpPr>
          <p:nvPr>
            <p:ph type="title"/>
          </p:nvPr>
        </p:nvSpPr>
        <p:spPr>
          <a:xfrm>
            <a:off x="1653363" y="365760"/>
            <a:ext cx="9367203" cy="1188720"/>
          </a:xfrm>
        </p:spPr>
        <p:txBody>
          <a:bodyPr>
            <a:normAutofit/>
          </a:bodyPr>
          <a:lstStyle/>
          <a:p>
            <a:r>
              <a:rPr lang="fr-FR" b="1" dirty="0"/>
              <a:t>Soulever le voile des impensés</a:t>
            </a:r>
          </a:p>
        </p:txBody>
      </p:sp>
      <p:sp>
        <p:nvSpPr>
          <p:cNvPr id="11" name="Freeform: Shape 1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B3DECBDE-EF74-AB9D-4856-9D9D684EC590}"/>
              </a:ext>
            </a:extLst>
          </p:cNvPr>
          <p:cNvSpPr>
            <a:spLocks noGrp="1"/>
          </p:cNvSpPr>
          <p:nvPr>
            <p:ph idx="1"/>
          </p:nvPr>
        </p:nvSpPr>
        <p:spPr>
          <a:xfrm>
            <a:off x="1653363" y="2176272"/>
            <a:ext cx="9367204" cy="4041648"/>
          </a:xfrm>
        </p:spPr>
        <p:txBody>
          <a:bodyPr anchor="t">
            <a:normAutofit fontScale="92500"/>
          </a:bodyPr>
          <a:lstStyle/>
          <a:p>
            <a:r>
              <a:rPr lang="fr-FR" sz="2400" dirty="0"/>
              <a:t>La crise a mis à jour et exacerbé des réalités sous-jacentes et créé des situations inédites, tendues entre les acteurs, soulevant </a:t>
            </a:r>
            <a:r>
              <a:rPr lang="fr-FR" sz="2400" b="1" dirty="0">
                <a:solidFill>
                  <a:schemeClr val="accent2">
                    <a:lumMod val="75000"/>
                  </a:schemeClr>
                </a:solidFill>
              </a:rPr>
              <a:t>des questions </a:t>
            </a:r>
            <a:r>
              <a:rPr lang="fr-FR" sz="2400" dirty="0"/>
              <a:t>non pensées en amont de la crise, </a:t>
            </a:r>
            <a:r>
              <a:rPr lang="fr-FR" sz="2400" b="1" dirty="0">
                <a:solidFill>
                  <a:schemeClr val="accent2">
                    <a:lumMod val="75000"/>
                  </a:schemeClr>
                </a:solidFill>
              </a:rPr>
              <a:t>laissées en friche</a:t>
            </a:r>
          </a:p>
          <a:p>
            <a:r>
              <a:rPr lang="fr-FR" sz="2400" dirty="0"/>
              <a:t>Pourquoi ces impensés ? Qu’est-ce qu’un GEM et à quoi il sert ?</a:t>
            </a:r>
          </a:p>
          <a:p>
            <a:pPr lvl="1"/>
            <a:r>
              <a:rPr lang="fr-FR" dirty="0"/>
              <a:t>Une association loi 1901 administrée par des personnes </a:t>
            </a:r>
            <a:r>
              <a:rPr lang="fr-FR" b="1" i="1" dirty="0"/>
              <a:t>vulnérables</a:t>
            </a:r>
            <a:r>
              <a:rPr lang="fr-FR" dirty="0"/>
              <a:t>, aux capacités variables dans le temps</a:t>
            </a:r>
          </a:p>
          <a:p>
            <a:pPr lvl="1"/>
            <a:r>
              <a:rPr lang="fr-FR" dirty="0"/>
              <a:t>Un objectif exclusif de rompre l’isolement, favoriser des temps d’échanges susceptibles de créer du lien et de l’entraide mutuelle en s’appuyant sur une </a:t>
            </a:r>
            <a:r>
              <a:rPr lang="fr-FR" b="1" i="1" dirty="0"/>
              <a:t>co-construction par les membres des décisions</a:t>
            </a:r>
            <a:r>
              <a:rPr lang="fr-FR" dirty="0"/>
              <a:t> relatives au GEM</a:t>
            </a:r>
          </a:p>
          <a:p>
            <a:pPr lvl="1"/>
            <a:r>
              <a:rPr lang="fr-FR" dirty="0"/>
              <a:t> Un objectif </a:t>
            </a:r>
            <a:r>
              <a:rPr lang="fr-FR" b="1" i="1" dirty="0"/>
              <a:t>ambitieux</a:t>
            </a:r>
            <a:r>
              <a:rPr lang="fr-FR" dirty="0"/>
              <a:t>…et des ressources </a:t>
            </a:r>
            <a:r>
              <a:rPr lang="fr-FR" b="1" i="1" dirty="0"/>
              <a:t>fragiles</a:t>
            </a:r>
          </a:p>
          <a:p>
            <a:r>
              <a:rPr lang="fr-FR" sz="2400" dirty="0"/>
              <a:t>      </a:t>
            </a:r>
            <a:r>
              <a:rPr lang="fr-FR" sz="2400" b="1" dirty="0"/>
              <a:t>4 constats, 5 champs d’actions, 29 préconisations</a:t>
            </a:r>
          </a:p>
          <a:p>
            <a:pPr lvl="1"/>
            <a:endParaRPr lang="fr-FR" sz="2200" dirty="0"/>
          </a:p>
          <a:p>
            <a:pPr marL="457200" lvl="1" indent="0">
              <a:buNone/>
            </a:pPr>
            <a:endParaRPr lang="fr-FR" sz="2200" dirty="0"/>
          </a:p>
          <a:p>
            <a:endParaRPr lang="fr-FR" sz="2200" dirty="0"/>
          </a:p>
          <a:p>
            <a:endParaRPr lang="fr-FR" sz="2200" dirty="0"/>
          </a:p>
        </p:txBody>
      </p:sp>
      <p:sp>
        <p:nvSpPr>
          <p:cNvPr id="6" name="Flèche vers la droite 5">
            <a:extLst>
              <a:ext uri="{FF2B5EF4-FFF2-40B4-BE49-F238E27FC236}">
                <a16:creationId xmlns:a16="http://schemas.microsoft.com/office/drawing/2014/main" id="{9960F90A-BA0F-8766-A3A6-4033089176C3}"/>
              </a:ext>
            </a:extLst>
          </p:cNvPr>
          <p:cNvSpPr/>
          <p:nvPr/>
        </p:nvSpPr>
        <p:spPr>
          <a:xfrm>
            <a:off x="1104691" y="5705896"/>
            <a:ext cx="415636" cy="255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592817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D78CA-D879-B2BC-E61D-CE9F79FFF001}"/>
              </a:ext>
            </a:extLst>
          </p:cNvPr>
          <p:cNvSpPr>
            <a:spLocks noGrp="1"/>
          </p:cNvSpPr>
          <p:nvPr>
            <p:ph type="title"/>
          </p:nvPr>
        </p:nvSpPr>
        <p:spPr>
          <a:xfrm>
            <a:off x="838200" y="365125"/>
            <a:ext cx="10515600" cy="1095541"/>
          </a:xfrm>
        </p:spPr>
        <p:txBody>
          <a:bodyPr/>
          <a:lstStyle/>
          <a:p>
            <a:pPr algn="ctr"/>
            <a:r>
              <a:rPr lang="fr-FR" b="1">
                <a:solidFill>
                  <a:srgbClr val="C00000"/>
                </a:solidFill>
              </a:rPr>
              <a:t>Les problématiques des GEM aujourd’hui </a:t>
            </a:r>
            <a:endParaRPr lang="fr-FR" b="1" dirty="0">
              <a:solidFill>
                <a:srgbClr val="C00000"/>
              </a:solidFill>
            </a:endParaRPr>
          </a:p>
        </p:txBody>
      </p:sp>
      <p:sp>
        <p:nvSpPr>
          <p:cNvPr id="3" name="Espace réservé du contenu 2">
            <a:extLst>
              <a:ext uri="{FF2B5EF4-FFF2-40B4-BE49-F238E27FC236}">
                <a16:creationId xmlns:a16="http://schemas.microsoft.com/office/drawing/2014/main" id="{E8FEDE99-6EF7-7F21-D4B8-8F12927FFF11}"/>
              </a:ext>
            </a:extLst>
          </p:cNvPr>
          <p:cNvSpPr>
            <a:spLocks noGrp="1"/>
          </p:cNvSpPr>
          <p:nvPr>
            <p:ph idx="1"/>
          </p:nvPr>
        </p:nvSpPr>
        <p:spPr>
          <a:xfrm>
            <a:off x="838200" y="1460666"/>
            <a:ext cx="10515600" cy="5397334"/>
          </a:xfrm>
        </p:spPr>
        <p:txBody>
          <a:bodyPr>
            <a:normAutofit lnSpcReduction="10000"/>
          </a:bodyPr>
          <a:lstStyle/>
          <a:p>
            <a:pPr marL="742950" lvl="1" indent="-285750" algn="just">
              <a:buFont typeface="Courier New" panose="02070309020205020404" pitchFamily="49" charset="0"/>
              <a:buChar char="o"/>
            </a:pPr>
            <a:r>
              <a:rPr lang="fr-FR" sz="20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 gestion financière et comptable</a:t>
            </a:r>
          </a:p>
          <a:p>
            <a:pPr marL="1200150" lvl="2" indent="-285750" algn="just">
              <a:buFont typeface="Courier New" panose="02070309020205020404" pitchFamily="49" charset="0"/>
              <a:buChar char="o"/>
            </a:pPr>
            <a:r>
              <a:rPr lang="fr-FR" sz="1600">
                <a:latin typeface="Calibri" panose="020F0502020204030204" pitchFamily="34" charset="0"/>
                <a:ea typeface="Calibri" panose="020F0502020204030204" pitchFamily="34" charset="0"/>
                <a:cs typeface="Times New Roman" panose="02020603050405020304" pitchFamily="18" charset="0"/>
              </a:rPr>
              <a:t>Les ressources </a:t>
            </a:r>
            <a:r>
              <a:rPr lang="fr-FR" sz="1600">
                <a:effectLst/>
                <a:latin typeface="Calibri" panose="020F0502020204030204" pitchFamily="34" charset="0"/>
                <a:ea typeface="Calibri" panose="020F0502020204030204" pitchFamily="34" charset="0"/>
                <a:cs typeface="Times New Roman" panose="02020603050405020304" pitchFamily="18" charset="0"/>
              </a:rPr>
              <a:t>financières souvent insuffisantes des GEM et la maîtrise du budget par les adhérents et administrateurs ;</a:t>
            </a:r>
          </a:p>
          <a:p>
            <a:pPr marL="742950" lvl="1" indent="-285750" algn="just">
              <a:buFont typeface="Courier New" panose="02070309020205020404" pitchFamily="49" charset="0"/>
              <a:buChar char="o"/>
            </a:pPr>
            <a:r>
              <a:rPr lang="fr-FR" sz="20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Les relations entre acteurs du GEM </a:t>
            </a:r>
            <a:r>
              <a:rPr lang="fr-FR" sz="18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pPr marL="1200150" lvl="2" indent="-285750" algn="just">
              <a:buFont typeface="Courier New" panose="02070309020205020404" pitchFamily="49" charset="0"/>
              <a:buChar char="o"/>
            </a:pPr>
            <a:r>
              <a:rPr lang="fr-FR" sz="1600">
                <a:effectLst/>
                <a:latin typeface="Calibri" panose="020F0502020204030204" pitchFamily="34" charset="0"/>
                <a:ea typeface="Calibri" panose="020F0502020204030204" pitchFamily="34" charset="0"/>
                <a:cs typeface="Times New Roman" panose="02020603050405020304" pitchFamily="18" charset="0"/>
              </a:rPr>
              <a:t>A partir de la confiance réciproque renforcée dans l’épreuve de la Covid : interrogations sur le rôle de chacun et les relations entre adhérents, salariés, administrateurs : des zones floues ? </a:t>
            </a:r>
          </a:p>
          <a:p>
            <a:pPr marL="742950" lvl="1" indent="-285750" algn="just">
              <a:buFont typeface="Courier New" panose="02070309020205020404" pitchFamily="49" charset="0"/>
              <a:buChar char="o"/>
            </a:pPr>
            <a:r>
              <a:rPr lang="fr-FR" sz="20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Les relations entre les GEM </a:t>
            </a:r>
            <a:endParaRPr lang="fr-FR" sz="18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buFont typeface="Courier New" panose="02070309020205020404" pitchFamily="49" charset="0"/>
              <a:buChar char="o"/>
            </a:pPr>
            <a:r>
              <a:rPr lang="fr-FR" sz="1600">
                <a:effectLst/>
                <a:latin typeface="Calibri" panose="020F0502020204030204" pitchFamily="34" charset="0"/>
                <a:ea typeface="Calibri" panose="020F0502020204030204" pitchFamily="34" charset="0"/>
                <a:cs typeface="Times New Roman" panose="02020603050405020304" pitchFamily="18" charset="0"/>
              </a:rPr>
              <a:t>le besoin d’une réflexion en Intergems : l’isolement de certains GEM ; la préoccupation de la recherche de pratiques communes et validées ;</a:t>
            </a:r>
          </a:p>
          <a:p>
            <a:pPr marL="742950" lvl="1" indent="-285750" algn="just">
              <a:buFont typeface="Courier New" panose="02070309020205020404" pitchFamily="49" charset="0"/>
              <a:buChar char="o"/>
            </a:pPr>
            <a:r>
              <a:rPr lang="fr-FR" sz="20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Les relations avec les acteurs du territoire </a:t>
            </a:r>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1200150" lvl="2" indent="-285750" algn="just">
              <a:buFont typeface="Courier New" panose="02070309020205020404" pitchFamily="49" charset="0"/>
              <a:buChar char="o"/>
            </a:pPr>
            <a:r>
              <a:rPr lang="fr-FR" sz="1600">
                <a:effectLst/>
                <a:latin typeface="Calibri" panose="020F0502020204030204" pitchFamily="34" charset="0"/>
                <a:ea typeface="Calibri" panose="020F0502020204030204" pitchFamily="34" charset="0"/>
                <a:cs typeface="Times New Roman" panose="02020603050405020304" pitchFamily="18" charset="0"/>
              </a:rPr>
              <a:t>Les relations avec les villes et les acteurs de proximité, et les manières de rendre les GEM plus « visibles » </a:t>
            </a:r>
          </a:p>
          <a:p>
            <a:pPr marL="742950" lvl="1" indent="-285750" algn="just">
              <a:buFont typeface="Courier New" panose="02070309020205020404" pitchFamily="49" charset="0"/>
              <a:buChar char="o"/>
            </a:pPr>
            <a:r>
              <a:rPr lang="fr-FR" sz="20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 gestion des ressources humaines (gestion directe et/ou délégation de gestion ?)</a:t>
            </a:r>
          </a:p>
          <a:p>
            <a:pPr marL="1200150" lvl="2" indent="-285750" algn="just">
              <a:buFont typeface="Courier New" panose="02070309020205020404" pitchFamily="49" charset="0"/>
              <a:buChar char="o"/>
            </a:pPr>
            <a:r>
              <a:rPr lang="fr-FR" sz="1600">
                <a:latin typeface="Calibri" panose="020F0502020204030204" pitchFamily="34" charset="0"/>
                <a:ea typeface="Calibri" panose="020F0502020204030204" pitchFamily="34" charset="0"/>
                <a:cs typeface="Times New Roman" panose="02020603050405020304" pitchFamily="18" charset="0"/>
              </a:rPr>
              <a:t>Qu’est-ce-qu’une mission d’appui ? Quels moyens pour une gestion directe ?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Courier New" panose="02070309020205020404" pitchFamily="49" charset="0"/>
              <a:buChar char="o"/>
            </a:pPr>
            <a:r>
              <a:rPr lang="fr-FR" sz="20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 statut et les conditions de travail des salariés des GEM. </a:t>
            </a:r>
          </a:p>
          <a:p>
            <a:pPr marL="1200150" lvl="2" indent="-285750" algn="just">
              <a:buFont typeface="Courier New" panose="02070309020205020404" pitchFamily="49" charset="0"/>
              <a:buChar char="o"/>
            </a:pPr>
            <a:r>
              <a:rPr lang="fr-FR" sz="1600">
                <a:latin typeface="Calibri" panose="020F0502020204030204" pitchFamily="34" charset="0"/>
                <a:ea typeface="Calibri" panose="020F0502020204030204" pitchFamily="34" charset="0"/>
                <a:cs typeface="Times New Roman" panose="02020603050405020304" pitchFamily="18" charset="0"/>
              </a:rPr>
              <a:t>2 salariés par GEM comme seuil nécessaire au fonctionnement</a:t>
            </a:r>
          </a:p>
          <a:p>
            <a:pPr marL="1200150" lvl="2" indent="-285750" algn="just">
              <a:buFont typeface="Courier New" panose="02070309020205020404" pitchFamily="49" charset="0"/>
              <a:buChar char="o"/>
            </a:pPr>
            <a:r>
              <a:rPr lang="fr-FR" sz="1600">
                <a:latin typeface="Calibri" panose="020F0502020204030204" pitchFamily="34" charset="0"/>
                <a:ea typeface="Calibri" panose="020F0502020204030204" pitchFamily="34" charset="0"/>
                <a:cs typeface="Times New Roman" panose="02020603050405020304" pitchFamily="18" charset="0"/>
              </a:rPr>
              <a:t>Les conditions de travail </a:t>
            </a:r>
          </a:p>
          <a:p>
            <a:pPr marL="1200150" lvl="2" indent="-285750" algn="just">
              <a:buFont typeface="Courier New" panose="02070309020205020404" pitchFamily="49" charset="0"/>
              <a:buChar char="o"/>
            </a:pPr>
            <a:r>
              <a:rPr lang="fr-FR" sz="1600">
                <a:latin typeface="Calibri" panose="020F0502020204030204" pitchFamily="34" charset="0"/>
                <a:ea typeface="Calibri" panose="020F0502020204030204" pitchFamily="34" charset="0"/>
                <a:cs typeface="Times New Roman" panose="02020603050405020304" pitchFamily="18" charset="0"/>
              </a:rPr>
              <a:t>Travailler dans un GEM et avec ses administrateurs et dépendre conventionnellement d’une autre structure</a:t>
            </a:r>
          </a:p>
          <a:p>
            <a:pPr lvl="1"/>
            <a:r>
              <a:rPr lang="fr-FR" sz="20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 formation des adhérents et des salariés </a:t>
            </a:r>
          </a:p>
          <a:p>
            <a:pPr lvl="2"/>
            <a:r>
              <a:rPr lang="fr-FR" sz="1600">
                <a:effectLst/>
                <a:latin typeface="Calibri" panose="020F0502020204030204" pitchFamily="34" charset="0"/>
                <a:ea typeface="Calibri" panose="020F0502020204030204" pitchFamily="34" charset="0"/>
                <a:cs typeface="Times New Roman" panose="02020603050405020304" pitchFamily="18" charset="0"/>
              </a:rPr>
              <a:t>Pour mieux répondre en tant qu’acteurs aux défis posés par la continuité du GEM et leurs apports aux personnes concernées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2235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e image contenant passage, route, ciel nocturne&#10;&#10;Description générée automatiquement">
            <a:extLst>
              <a:ext uri="{FF2B5EF4-FFF2-40B4-BE49-F238E27FC236}">
                <a16:creationId xmlns:a16="http://schemas.microsoft.com/office/drawing/2014/main" id="{9373A6DA-C7AB-B587-85E9-75968C6FEF5E}"/>
              </a:ext>
            </a:extLst>
          </p:cNvPr>
          <p:cNvPicPr>
            <a:picLocks noChangeAspect="1"/>
          </p:cNvPicPr>
          <p:nvPr/>
        </p:nvPicPr>
        <p:blipFill rotWithShape="1">
          <a:blip r:embed="rId3">
            <a:alphaModFix amt="35000"/>
          </a:blip>
          <a:srcRect t="15287" b="444"/>
          <a:stretch/>
        </p:blipFill>
        <p:spPr>
          <a:xfrm>
            <a:off x="20" y="10"/>
            <a:ext cx="12191980" cy="6857990"/>
          </a:xfrm>
          <a:prstGeom prst="rect">
            <a:avLst/>
          </a:prstGeom>
        </p:spPr>
      </p:pic>
      <p:sp>
        <p:nvSpPr>
          <p:cNvPr id="2" name="Titre 1">
            <a:extLst>
              <a:ext uri="{FF2B5EF4-FFF2-40B4-BE49-F238E27FC236}">
                <a16:creationId xmlns:a16="http://schemas.microsoft.com/office/drawing/2014/main" id="{3B8AF699-0638-2140-D250-3B2DA72E2715}"/>
              </a:ext>
            </a:extLst>
          </p:cNvPr>
          <p:cNvSpPr>
            <a:spLocks noGrp="1"/>
          </p:cNvSpPr>
          <p:nvPr>
            <p:ph type="title"/>
          </p:nvPr>
        </p:nvSpPr>
        <p:spPr>
          <a:xfrm>
            <a:off x="838200" y="365125"/>
            <a:ext cx="10515600" cy="1325563"/>
          </a:xfrm>
        </p:spPr>
        <p:txBody>
          <a:bodyPr>
            <a:normAutofit/>
          </a:bodyPr>
          <a:lstStyle/>
          <a:p>
            <a:r>
              <a:rPr lang="fr-FR" b="1">
                <a:solidFill>
                  <a:srgbClr val="FFFFFF"/>
                </a:solidFill>
              </a:rPr>
              <a:t>Quatre Constats</a:t>
            </a:r>
          </a:p>
        </p:txBody>
      </p:sp>
      <p:graphicFrame>
        <p:nvGraphicFramePr>
          <p:cNvPr id="5" name="Espace réservé du contenu 2">
            <a:extLst>
              <a:ext uri="{FF2B5EF4-FFF2-40B4-BE49-F238E27FC236}">
                <a16:creationId xmlns:a16="http://schemas.microsoft.com/office/drawing/2014/main" id="{21144A75-A5D7-133D-D41D-4FC191D589FA}"/>
              </a:ext>
            </a:extLst>
          </p:cNvPr>
          <p:cNvGraphicFramePr>
            <a:graphicFrameLocks noGrp="1"/>
          </p:cNvGraphicFramePr>
          <p:nvPr>
            <p:ph idx="1"/>
            <p:extLst>
              <p:ext uri="{D42A27DB-BD31-4B8C-83A1-F6EECF244321}">
                <p14:modId xmlns:p14="http://schemas.microsoft.com/office/powerpoint/2010/main" val="42576836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0919849"/>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1056</TotalTime>
  <Words>1752</Words>
  <Application>Microsoft Macintosh PowerPoint</Application>
  <PresentationFormat>Grand écran</PresentationFormat>
  <Paragraphs>122</Paragraphs>
  <Slides>18</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Calibri Light</vt:lpstr>
      <vt:lpstr>Courier New</vt:lpstr>
      <vt:lpstr>Thème Office</vt:lpstr>
      <vt:lpstr>Le pouvoir d’agir des GEM à l’épreuve de la crise sanitaire  « Penser les impensés des GEM » </vt:lpstr>
      <vt:lpstr>Rappel méthode</vt:lpstr>
      <vt:lpstr>Une réflexion collective  et des préconisations des acteurs des GEM</vt:lpstr>
      <vt:lpstr>La crise sanitaire : une épreuve pour les GEM</vt:lpstr>
      <vt:lpstr>Présentation PowerPoint</vt:lpstr>
      <vt:lpstr>Présentation PowerPoint</vt:lpstr>
      <vt:lpstr>Soulever le voile des impensés</vt:lpstr>
      <vt:lpstr>Les problématiques des GEM aujourd’hui </vt:lpstr>
      <vt:lpstr>Quatre Constats</vt:lpstr>
      <vt:lpstr>Présentation PowerPoint</vt:lpstr>
      <vt:lpstr>5 champs d’actions </vt:lpstr>
      <vt:lpstr>A- Soutenir le pouvoir d’agir et les capacités des adhérents</vt:lpstr>
      <vt:lpstr>B- « Travailler avec » les adhérents dans un GEM </vt:lpstr>
      <vt:lpstr>C- Définir la délégation de gestion humaines  comme mission d’appui </vt:lpstr>
      <vt:lpstr>D- Actualiser la fonction du parrain</vt:lpstr>
      <vt:lpstr>E- (Re)situer le GEM dans la ville</vt:lpstr>
      <vt:lpstr>Conclusions</vt:lpstr>
      <vt:lpstr>Merci aux artisans de la recherche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pouvoir d’agir des GEM à l’épreuve de la crise sanitaire  Deuxième phase :  « Penser les impensés des GEM » Jean-Yves Barreyre</dc:title>
  <dc:creator>JY Barreyre</dc:creator>
  <cp:lastModifiedBy>JY Barreyre</cp:lastModifiedBy>
  <cp:revision>22</cp:revision>
  <dcterms:created xsi:type="dcterms:W3CDTF">2022-10-05T16:10:06Z</dcterms:created>
  <dcterms:modified xsi:type="dcterms:W3CDTF">2022-12-04T15:17:24Z</dcterms:modified>
</cp:coreProperties>
</file>