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4" r:id="rId2"/>
    <p:sldId id="258" r:id="rId3"/>
    <p:sldId id="260" r:id="rId4"/>
    <p:sldId id="257" r:id="rId5"/>
    <p:sldId id="265" r:id="rId6"/>
    <p:sldId id="256" r:id="rId7"/>
    <p:sldId id="268" r:id="rId8"/>
    <p:sldId id="267" r:id="rId9"/>
    <p:sldId id="269" r:id="rId10"/>
    <p:sldId id="266" r:id="rId11"/>
    <p:sldId id="262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1C1C"/>
    <a:srgbClr val="800000"/>
    <a:srgbClr val="FFFFFF"/>
    <a:srgbClr val="FFFF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40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527A3B0-2EE4-4F1B-9350-667EF989E479}" type="datetimeFigureOut">
              <a:rPr lang="en-GB"/>
              <a:pPr>
                <a:defRPr/>
              </a:pPr>
              <a:t>16/12/2016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5A16E66-8A68-4925-828E-557EE7D11488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5613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71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26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80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34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CC3996-1DD3-403A-970E-AA27D3D90E97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312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55AC3-D518-4143-B41F-3D8C595144D9}" type="datetimeFigureOut">
              <a:rPr lang="en-GB"/>
              <a:pPr>
                <a:defRPr/>
              </a:pPr>
              <a:t>16/12/2016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861F9-CB17-47F1-A7C5-2027B7CF0F3F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7895D-8556-4F42-A854-ECD25385B35E}" type="datetimeFigureOut">
              <a:rPr lang="en-GB"/>
              <a:pPr>
                <a:defRPr/>
              </a:pPr>
              <a:t>16/12/2016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AED16-E04A-48FA-967F-687FD5C3318A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B1E44-5502-4088-B7FA-EAA686660FAB}" type="datetimeFigureOut">
              <a:rPr lang="en-GB"/>
              <a:pPr>
                <a:defRPr/>
              </a:pPr>
              <a:t>16/12/2016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2146B-E888-4258-B4FD-EB077B0B45BF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87BEB-F82C-4DA1-9F00-7F5EBD9D23A5}" type="datetimeFigureOut">
              <a:rPr lang="en-GB"/>
              <a:pPr>
                <a:defRPr/>
              </a:pPr>
              <a:t>16/12/2016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C655A-6B1E-41BB-B6E4-FB66B8999F4A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C650D-E3B0-4854-9C45-E54F49310B69}" type="datetimeFigureOut">
              <a:rPr lang="en-GB"/>
              <a:pPr>
                <a:defRPr/>
              </a:pPr>
              <a:t>16/12/2016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92F2D-E299-4D56-9855-AA027818379C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0F456-888D-48CB-8887-17FA8A553487}" type="datetimeFigureOut">
              <a:rPr lang="en-GB"/>
              <a:pPr>
                <a:defRPr/>
              </a:pPr>
              <a:t>16/12/2016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2FC4E-C5EE-400F-BFF7-A94EC1E1BF56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A5C3F-6190-4F8C-A772-2F9C2C99FEAB}" type="datetimeFigureOut">
              <a:rPr lang="en-GB"/>
              <a:pPr>
                <a:defRPr/>
              </a:pPr>
              <a:t>16/12/2016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6F080-2E19-4316-99EC-3B16AD965A84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98023-FB50-44C2-84F7-6AA883ACE294}" type="datetimeFigureOut">
              <a:rPr lang="en-GB"/>
              <a:pPr>
                <a:defRPr/>
              </a:pPr>
              <a:t>16/12/2016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BC8D7-48DC-454D-A380-9AA1CB63A137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785E5-E7BD-4741-97F9-C180D833FB2D}" type="datetimeFigureOut">
              <a:rPr lang="en-GB"/>
              <a:pPr>
                <a:defRPr/>
              </a:pPr>
              <a:t>16/12/2016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DD495-BC1B-4D6F-A469-57C12967B091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09" indent="0">
              <a:buNone/>
              <a:defRPr sz="1000"/>
            </a:lvl3pPr>
            <a:lvl4pPr marL="1371463" indent="0">
              <a:buNone/>
              <a:defRPr sz="900"/>
            </a:lvl4pPr>
            <a:lvl5pPr marL="1828617" indent="0">
              <a:buNone/>
              <a:defRPr sz="900"/>
            </a:lvl5pPr>
            <a:lvl6pPr marL="2285771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D73B6-2395-4A99-9DB7-D4C19B80674C}" type="datetimeFigureOut">
              <a:rPr lang="en-GB"/>
              <a:pPr>
                <a:defRPr/>
              </a:pPr>
              <a:t>16/12/2016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3E719-F1B4-41FC-9907-84CC9089C838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09" indent="0">
              <a:buNone/>
              <a:defRPr sz="2400"/>
            </a:lvl3pPr>
            <a:lvl4pPr marL="1371463" indent="0">
              <a:buNone/>
              <a:defRPr sz="2000"/>
            </a:lvl4pPr>
            <a:lvl5pPr marL="1828617" indent="0">
              <a:buNone/>
              <a:defRPr sz="2000"/>
            </a:lvl5pPr>
            <a:lvl6pPr marL="2285771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4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09" indent="0">
              <a:buNone/>
              <a:defRPr sz="1000"/>
            </a:lvl3pPr>
            <a:lvl4pPr marL="1371463" indent="0">
              <a:buNone/>
              <a:defRPr sz="900"/>
            </a:lvl4pPr>
            <a:lvl5pPr marL="1828617" indent="0">
              <a:buNone/>
              <a:defRPr sz="900"/>
            </a:lvl5pPr>
            <a:lvl6pPr marL="2285771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F8D56-BD74-489E-BAEB-692679E20603}" type="datetimeFigureOut">
              <a:rPr lang="en-GB"/>
              <a:pPr>
                <a:defRPr/>
              </a:pPr>
              <a:t>16/12/2016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9F15C-F25C-4F66-8155-52F71313F1FC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5" rIns="91431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1E887E5-4A0E-4F26-B313-75BD37002867}" type="datetimeFigureOut">
              <a:rPr lang="en-GB"/>
              <a:pPr>
                <a:defRPr/>
              </a:pPr>
              <a:t>16/12/2016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3A74CB-86C3-40A4-85C7-F5FC56914DEA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0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63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1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7" algn="l" defTabSz="9143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3" indent="-228577" algn="l" defTabSz="9143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7" indent="-228577" algn="l" defTabSz="9143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1" indent="-228577" algn="l" defTabSz="9143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3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1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 descr="Accueil - FIRAH, Fondation Internationale de la Recherche Appliquée sur le Handica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5963" y="4808538"/>
            <a:ext cx="3111500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23" descr="Advantage_Africa_new logo_19thOct13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4879975"/>
            <a:ext cx="3213100" cy="90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Connector 3"/>
          <p:cNvCxnSpPr/>
          <p:nvPr/>
        </p:nvCxnSpPr>
        <p:spPr>
          <a:xfrm>
            <a:off x="0" y="4735513"/>
            <a:ext cx="9144000" cy="0"/>
          </a:xfrm>
          <a:prstGeom prst="line">
            <a:avLst/>
          </a:prstGeom>
          <a:ln w="666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40" name="Picture 28" descr="Logo final jpeg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51275" y="4953000"/>
            <a:ext cx="1735138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0" y="-26988"/>
            <a:ext cx="9144000" cy="863601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 anchor="ctr"/>
          <a:lstStyle/>
          <a:p>
            <a:pPr algn="ctr">
              <a:defRPr/>
            </a:pPr>
            <a:r>
              <a:rPr lang="en-GB" sz="3200" b="1" dirty="0">
                <a:solidFill>
                  <a:schemeClr val="bg1"/>
                </a:solidFill>
                <a:latin typeface="Trebuchet MS" pitchFamily="34" charset="0"/>
                <a:ea typeface="+mj-ea"/>
                <a:cs typeface="+mj-cs"/>
              </a:rPr>
              <a:t>New Applied Research Project 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0" y="1052513"/>
            <a:ext cx="9144000" cy="1368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 anchor="ctr"/>
          <a:lstStyle/>
          <a:p>
            <a:pPr algn="ctr">
              <a:defRPr/>
            </a:pPr>
            <a:r>
              <a:rPr lang="en-GB" sz="2400" b="1" i="1" dirty="0">
                <a:solidFill>
                  <a:schemeClr val="accent1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concerning</a:t>
            </a:r>
          </a:p>
          <a:p>
            <a:pPr algn="ctr">
              <a:defRPr/>
            </a:pPr>
            <a:r>
              <a:rPr lang="en-GB" sz="3200" b="1" dirty="0">
                <a:solidFill>
                  <a:schemeClr val="accent1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 Sexual Abuse of</a:t>
            </a:r>
          </a:p>
          <a:p>
            <a:pPr algn="ctr">
              <a:defRPr/>
            </a:pPr>
            <a:r>
              <a:rPr lang="en-GB" sz="3200" b="1" dirty="0">
                <a:solidFill>
                  <a:schemeClr val="accent1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Persons with Disabilities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-34925" y="2708275"/>
            <a:ext cx="914400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2400">
                <a:solidFill>
                  <a:srgbClr val="990000"/>
                </a:solidFill>
                <a:latin typeface="Trebuchet MS" pitchFamily="34" charset="0"/>
                <a:ea typeface="PMingLiU"/>
                <a:cs typeface="Aharoni"/>
              </a:rPr>
              <a:t>An Assessment of the Social, Cultural and Institutional</a:t>
            </a:r>
          </a:p>
          <a:p>
            <a:pPr algn="ctr"/>
            <a:r>
              <a:rPr lang="en-GB" sz="2400">
                <a:solidFill>
                  <a:srgbClr val="990000"/>
                </a:solidFill>
                <a:latin typeface="Trebuchet MS" pitchFamily="34" charset="0"/>
                <a:ea typeface="PMingLiU"/>
                <a:cs typeface="Aharoni"/>
              </a:rPr>
              <a:t>Factors that Contribute to the Sexual Abuse of</a:t>
            </a:r>
          </a:p>
          <a:p>
            <a:pPr algn="ctr"/>
            <a:r>
              <a:rPr lang="en-GB" sz="2400">
                <a:solidFill>
                  <a:srgbClr val="990000"/>
                </a:solidFill>
                <a:latin typeface="Trebuchet MS" pitchFamily="34" charset="0"/>
                <a:ea typeface="PMingLiU"/>
                <a:cs typeface="Aharoni"/>
              </a:rPr>
              <a:t>Persons with Disabilities in East Africa.</a:t>
            </a:r>
          </a:p>
          <a:p>
            <a:pPr algn="ctr"/>
            <a:endParaRPr lang="en-GB" sz="2400">
              <a:solidFill>
                <a:srgbClr val="990000"/>
              </a:solidFill>
              <a:latin typeface="Trebuchet MS" pitchFamily="34" charset="0"/>
              <a:ea typeface="PMingLiU"/>
              <a:cs typeface="Aharoni"/>
            </a:endParaRPr>
          </a:p>
          <a:p>
            <a:pPr algn="ctr"/>
            <a:r>
              <a:rPr lang="en-GB">
                <a:solidFill>
                  <a:srgbClr val="990000"/>
                </a:solidFill>
                <a:ea typeface="PMingLiU"/>
                <a:cs typeface="Arial" charset="0"/>
              </a:rPr>
              <a:t>www.advantageafrica.org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250825" y="5949950"/>
            <a:ext cx="8734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>
                <a:solidFill>
                  <a:srgbClr val="800000"/>
                </a:solidFill>
              </a:rPr>
              <a:t>Rob Aley, Agnes Musembi, Fazira Kawuma, David Kariuki, Eziekiel Jengo,</a:t>
            </a:r>
          </a:p>
          <a:p>
            <a:pPr algn="ctr"/>
            <a:r>
              <a:rPr lang="en-GB" b="1">
                <a:solidFill>
                  <a:srgbClr val="800000"/>
                </a:solidFill>
              </a:rPr>
              <a:t>Mary Wickenden, Elijah M</a:t>
            </a:r>
            <a:r>
              <a:rPr lang="en-US" b="1">
                <a:solidFill>
                  <a:srgbClr val="800000"/>
                </a:solidFill>
              </a:rPr>
              <a:t>usenyente</a:t>
            </a:r>
            <a:r>
              <a:rPr lang="en-GB">
                <a:solidFill>
                  <a:srgbClr val="800000"/>
                </a:solidFill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1"/>
      <p:bldP spid="1434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1" descr="Accueil - FIRAH, Fondation Internationale de la Recherche Appliquée sur le Handic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6021388"/>
            <a:ext cx="2462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792163"/>
          </a:xfrm>
          <a:solidFill>
            <a:srgbClr val="800000"/>
          </a:solidFill>
        </p:spPr>
        <p:txBody>
          <a:bodyPr/>
          <a:lstStyle/>
          <a:p>
            <a:pPr eaLnBrk="1" hangingPunct="1"/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What </a:t>
            </a:r>
            <a:r>
              <a:rPr lang="en-GB" sz="3200" b="1" smtClean="0">
                <a:solidFill>
                  <a:srgbClr val="FFFF00"/>
                </a:solidFill>
                <a:latin typeface="Trebuchet MS" pitchFamily="34" charset="0"/>
              </a:rPr>
              <a:t>actually</a:t>
            </a:r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 happen in a case of abuse </a:t>
            </a:r>
          </a:p>
        </p:txBody>
      </p:sp>
      <p:sp>
        <p:nvSpPr>
          <p:cNvPr id="24579" name="TextBox 11"/>
          <p:cNvSpPr txBox="1">
            <a:spLocks noChangeArrowheads="1"/>
          </p:cNvSpPr>
          <p:nvPr/>
        </p:nvSpPr>
        <p:spPr bwMode="auto">
          <a:xfrm>
            <a:off x="179388" y="1052513"/>
            <a:ext cx="187166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15" rIns="0" bIns="45715" anchor="ctr"/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sexual attack on a person with a disability happens  </a:t>
            </a:r>
          </a:p>
        </p:txBody>
      </p:sp>
      <p:pic>
        <p:nvPicPr>
          <p:cNvPr id="24580" name="Picture 23" descr="Advantage_Africa_new logo_19thOct1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6092825"/>
            <a:ext cx="2449513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Straight Connector 26"/>
          <p:cNvCxnSpPr/>
          <p:nvPr/>
        </p:nvCxnSpPr>
        <p:spPr>
          <a:xfrm>
            <a:off x="0" y="6021388"/>
            <a:ext cx="9144000" cy="0"/>
          </a:xfrm>
          <a:prstGeom prst="line">
            <a:avLst/>
          </a:prstGeom>
          <a:ln w="666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582" name="Picture 28" descr="Logo final jpeg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67175" y="6165850"/>
            <a:ext cx="12969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11"/>
          <p:cNvSpPr txBox="1">
            <a:spLocks noChangeArrowheads="1"/>
          </p:cNvSpPr>
          <p:nvPr/>
        </p:nvSpPr>
        <p:spPr bwMode="auto">
          <a:xfrm>
            <a:off x="3995738" y="4221163"/>
            <a:ext cx="22320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A local resolution is arranged </a:t>
            </a:r>
          </a:p>
        </p:txBody>
      </p:sp>
      <p:sp>
        <p:nvSpPr>
          <p:cNvPr id="24584" name="TextBox 11"/>
          <p:cNvSpPr txBox="1">
            <a:spLocks noChangeArrowheads="1"/>
          </p:cNvSpPr>
          <p:nvPr/>
        </p:nvSpPr>
        <p:spPr bwMode="auto">
          <a:xfrm>
            <a:off x="2268538" y="1412875"/>
            <a:ext cx="12969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victim seeks help  </a:t>
            </a:r>
          </a:p>
        </p:txBody>
      </p:sp>
      <p:sp>
        <p:nvSpPr>
          <p:cNvPr id="24585" name="AutoShape 38"/>
          <p:cNvSpPr>
            <a:spLocks noChangeArrowheads="1"/>
          </p:cNvSpPr>
          <p:nvPr/>
        </p:nvSpPr>
        <p:spPr bwMode="auto">
          <a:xfrm>
            <a:off x="1908175" y="1773238"/>
            <a:ext cx="503238" cy="287337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179388" y="3789363"/>
            <a:ext cx="3097212" cy="187642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sz="2000" b="1">
                <a:solidFill>
                  <a:schemeClr val="bg1"/>
                </a:solidFill>
                <a:latin typeface="Kalinga"/>
                <a:ea typeface="Kalinga"/>
                <a:cs typeface="Kalinga"/>
              </a:rPr>
              <a:t>The survivor’s needs are ignored s/he feels that  justice has </a:t>
            </a:r>
            <a:r>
              <a:rPr lang="en-GB" sz="3600" b="1">
                <a:solidFill>
                  <a:schemeClr val="bg1"/>
                </a:solidFill>
                <a:latin typeface="Kalinga"/>
                <a:ea typeface="Kalinga"/>
                <a:cs typeface="Kalinga"/>
              </a:rPr>
              <a:t>NOT</a:t>
            </a:r>
          </a:p>
          <a:p>
            <a:pPr algn="ctr"/>
            <a:r>
              <a:rPr lang="en-GB" sz="2000" b="1">
                <a:solidFill>
                  <a:schemeClr val="bg1"/>
                </a:solidFill>
                <a:latin typeface="Kalinga"/>
                <a:ea typeface="Kalinga"/>
                <a:cs typeface="Kalinga"/>
              </a:rPr>
              <a:t> been done</a:t>
            </a:r>
          </a:p>
        </p:txBody>
      </p:sp>
      <p:sp>
        <p:nvSpPr>
          <p:cNvPr id="35" name="AutoShape 38"/>
          <p:cNvSpPr>
            <a:spLocks noChangeArrowheads="1"/>
          </p:cNvSpPr>
          <p:nvPr/>
        </p:nvSpPr>
        <p:spPr bwMode="auto">
          <a:xfrm rot="10612669">
            <a:off x="3427413" y="4378325"/>
            <a:ext cx="503237" cy="287338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37" name="Circular Arrow 36"/>
          <p:cNvSpPr/>
          <p:nvPr/>
        </p:nvSpPr>
        <p:spPr>
          <a:xfrm rot="3180419">
            <a:off x="3578226" y="1903412"/>
            <a:ext cx="2736850" cy="266382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893904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38" name="Circular Arrow 37"/>
          <p:cNvSpPr/>
          <p:nvPr/>
        </p:nvSpPr>
        <p:spPr>
          <a:xfrm rot="13287755">
            <a:off x="647700" y="1946275"/>
            <a:ext cx="2644775" cy="215423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6379459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24590" name="TextBox 11"/>
          <p:cNvSpPr txBox="1">
            <a:spLocks noChangeArrowheads="1"/>
          </p:cNvSpPr>
          <p:nvPr/>
        </p:nvSpPr>
        <p:spPr bwMode="auto">
          <a:xfrm>
            <a:off x="3924300" y="1220788"/>
            <a:ext cx="1800225" cy="1200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The attack is </a:t>
            </a:r>
            <a:r>
              <a:rPr lang="en-GB" b="1">
                <a:solidFill>
                  <a:srgbClr val="C00000"/>
                </a:solidFill>
                <a:latin typeface="Kalinga"/>
                <a:ea typeface="Kalinga"/>
                <a:cs typeface="Kalinga"/>
              </a:rPr>
              <a:t>reported to family and village elders</a:t>
            </a:r>
          </a:p>
        </p:txBody>
      </p:sp>
      <p:sp>
        <p:nvSpPr>
          <p:cNvPr id="25" name="Oval 24"/>
          <p:cNvSpPr/>
          <p:nvPr/>
        </p:nvSpPr>
        <p:spPr>
          <a:xfrm>
            <a:off x="3708400" y="908050"/>
            <a:ext cx="2159000" cy="1728788"/>
          </a:xfrm>
          <a:prstGeom prst="ellipse">
            <a:avLst/>
          </a:prstGeom>
          <a:noFill/>
          <a:ln w="1143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4592" name="AutoShape 38"/>
          <p:cNvSpPr>
            <a:spLocks noChangeArrowheads="1"/>
          </p:cNvSpPr>
          <p:nvPr/>
        </p:nvSpPr>
        <p:spPr bwMode="auto">
          <a:xfrm>
            <a:off x="3419475" y="1773238"/>
            <a:ext cx="504825" cy="287337"/>
          </a:xfrm>
          <a:prstGeom prst="homePlate">
            <a:avLst>
              <a:gd name="adj" fmla="val 62818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1" descr="Accueil - FIRAH, Fondation Internationale de la Recherche Appliquée sur le Handic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6021388"/>
            <a:ext cx="2462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792163"/>
          </a:xfrm>
          <a:solidFill>
            <a:srgbClr val="800000"/>
          </a:solidFill>
        </p:spPr>
        <p:txBody>
          <a:bodyPr/>
          <a:lstStyle/>
          <a:p>
            <a:pPr eaLnBrk="1" hangingPunct="1"/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What </a:t>
            </a:r>
            <a:r>
              <a:rPr lang="en-GB" sz="3200" b="1" smtClean="0">
                <a:solidFill>
                  <a:srgbClr val="FFFF00"/>
                </a:solidFill>
                <a:latin typeface="Trebuchet MS" pitchFamily="34" charset="0"/>
              </a:rPr>
              <a:t>interventions </a:t>
            </a:r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are necessary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258888" y="2276475"/>
            <a:ext cx="6553200" cy="11303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sz="2000" b="1">
                <a:solidFill>
                  <a:srgbClr val="1C1C1C"/>
                </a:solidFill>
                <a:ea typeface="Kalinga"/>
                <a:cs typeface="Kalinga"/>
              </a:rPr>
              <a:t>Mass audiences - the general public</a:t>
            </a:r>
          </a:p>
          <a:p>
            <a:pPr algn="ctr"/>
            <a:r>
              <a:rPr lang="en-GB" sz="1600" b="1">
                <a:solidFill>
                  <a:srgbClr val="1C1C1C"/>
                </a:solidFill>
                <a:ea typeface="Kalinga"/>
                <a:cs typeface="Kalinga"/>
              </a:rPr>
              <a:t>Potential perpetrators</a:t>
            </a:r>
          </a:p>
          <a:p>
            <a:pPr algn="ctr"/>
            <a:r>
              <a:rPr lang="en-GB" sz="1600" b="1">
                <a:solidFill>
                  <a:srgbClr val="1C1C1C"/>
                </a:solidFill>
                <a:ea typeface="Kalinga"/>
                <a:cs typeface="Kalinga"/>
              </a:rPr>
              <a:t>Potential victims</a:t>
            </a:r>
          </a:p>
          <a:p>
            <a:pPr algn="ctr"/>
            <a:r>
              <a:rPr lang="en-GB" sz="1600" b="1">
                <a:solidFill>
                  <a:srgbClr val="1C1C1C"/>
                </a:solidFill>
                <a:ea typeface="Kalinga"/>
                <a:cs typeface="Kalinga"/>
              </a:rPr>
              <a:t>Potential support and service providers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79388" y="981075"/>
            <a:ext cx="4392612" cy="701675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sz="2000" b="1">
                <a:solidFill>
                  <a:srgbClr val="1C1C1C"/>
                </a:solidFill>
                <a:ea typeface="Kalinga"/>
                <a:cs typeface="Kalinga"/>
              </a:rPr>
              <a:t>Increase people’s </a:t>
            </a:r>
            <a:r>
              <a:rPr lang="en-GB" sz="2000" b="1" u="sng">
                <a:solidFill>
                  <a:srgbClr val="1C1C1C"/>
                </a:solidFill>
                <a:ea typeface="Kalinga"/>
                <a:cs typeface="Kalinga"/>
              </a:rPr>
              <a:t>awareness</a:t>
            </a:r>
            <a:r>
              <a:rPr lang="en-GB" sz="2000" b="1">
                <a:solidFill>
                  <a:srgbClr val="1C1C1C"/>
                </a:solidFill>
                <a:ea typeface="Kalinga"/>
                <a:cs typeface="Kalinga"/>
              </a:rPr>
              <a:t> of </a:t>
            </a:r>
          </a:p>
          <a:p>
            <a:pPr algn="ctr"/>
            <a:r>
              <a:rPr lang="en-GB" sz="2000" b="1">
                <a:solidFill>
                  <a:srgbClr val="1C1C1C"/>
                </a:solidFill>
                <a:ea typeface="Kalinga"/>
                <a:cs typeface="Kalinga"/>
              </a:rPr>
              <a:t>sexual &amp; disability rights</a:t>
            </a:r>
          </a:p>
        </p:txBody>
      </p:sp>
      <p:pic>
        <p:nvPicPr>
          <p:cNvPr id="25605" name="Picture 23" descr="Advantage_Africa_new logo_19thOct1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6092825"/>
            <a:ext cx="2449513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Straight Connector 26"/>
          <p:cNvCxnSpPr/>
          <p:nvPr/>
        </p:nvCxnSpPr>
        <p:spPr>
          <a:xfrm>
            <a:off x="0" y="6021388"/>
            <a:ext cx="9144000" cy="0"/>
          </a:xfrm>
          <a:prstGeom prst="line">
            <a:avLst/>
          </a:prstGeom>
          <a:ln w="666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07" name="Picture 28" descr="Logo final jpeg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67175" y="6165850"/>
            <a:ext cx="12969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0"/>
          <p:cNvSpPr txBox="1">
            <a:spLocks noChangeArrowheads="1"/>
          </p:cNvSpPr>
          <p:nvPr/>
        </p:nvSpPr>
        <p:spPr bwMode="auto">
          <a:xfrm>
            <a:off x="4751388" y="981075"/>
            <a:ext cx="4141787" cy="701675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sz="2000" b="1">
                <a:solidFill>
                  <a:srgbClr val="1C1C1C"/>
                </a:solidFill>
                <a:latin typeface="Kalinga"/>
                <a:ea typeface="Kalinga"/>
                <a:cs typeface="Kalinga"/>
              </a:rPr>
              <a:t>Provide </a:t>
            </a:r>
            <a:r>
              <a:rPr lang="en-GB" sz="2000" b="1" u="sng">
                <a:solidFill>
                  <a:srgbClr val="1C1C1C"/>
                </a:solidFill>
                <a:latin typeface="Kalinga"/>
                <a:ea typeface="Kalinga"/>
                <a:cs typeface="Kalinga"/>
              </a:rPr>
              <a:t>information</a:t>
            </a:r>
            <a:r>
              <a:rPr lang="en-GB" sz="2000" b="1">
                <a:solidFill>
                  <a:srgbClr val="1C1C1C"/>
                </a:solidFill>
                <a:latin typeface="Kalinga"/>
                <a:ea typeface="Kalinga"/>
                <a:cs typeface="Kalinga"/>
              </a:rPr>
              <a:t> suitable for different audiences</a:t>
            </a:r>
          </a:p>
        </p:txBody>
      </p:sp>
      <p:sp>
        <p:nvSpPr>
          <p:cNvPr id="3" name="TextBox 11"/>
          <p:cNvSpPr txBox="1">
            <a:spLocks noChangeArrowheads="1"/>
          </p:cNvSpPr>
          <p:nvPr/>
        </p:nvSpPr>
        <p:spPr bwMode="auto">
          <a:xfrm>
            <a:off x="1258888" y="3573463"/>
            <a:ext cx="6553200" cy="2352675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sz="2000" b="1">
                <a:solidFill>
                  <a:srgbClr val="1C1C1C"/>
                </a:solidFill>
                <a:ea typeface="Kalinga"/>
                <a:cs typeface="Kalinga"/>
              </a:rPr>
              <a:t>Specific audiences</a:t>
            </a:r>
          </a:p>
          <a:p>
            <a:pPr algn="ctr"/>
            <a:r>
              <a:rPr lang="en-GB" sz="1600" b="1">
                <a:solidFill>
                  <a:srgbClr val="1C1C1C"/>
                </a:solidFill>
                <a:ea typeface="Kalinga"/>
                <a:cs typeface="Kalinga"/>
              </a:rPr>
              <a:t>Persons with disabilities and their families</a:t>
            </a:r>
          </a:p>
          <a:p>
            <a:pPr algn="ctr"/>
            <a:r>
              <a:rPr lang="en-GB" sz="1600" b="1">
                <a:solidFill>
                  <a:srgbClr val="1C1C1C"/>
                </a:solidFill>
                <a:ea typeface="Kalinga"/>
                <a:cs typeface="Kalinga"/>
              </a:rPr>
              <a:t>Community leaders &amp; community groups (inc DPOs)</a:t>
            </a:r>
          </a:p>
          <a:p>
            <a:pPr algn="ctr"/>
            <a:r>
              <a:rPr lang="en-GB" sz="1600" b="1">
                <a:solidFill>
                  <a:srgbClr val="1C1C1C"/>
                </a:solidFill>
                <a:ea typeface="Kalinga"/>
                <a:cs typeface="Kalinga"/>
              </a:rPr>
              <a:t>Schools/Higher Education</a:t>
            </a:r>
          </a:p>
          <a:p>
            <a:pPr algn="ctr"/>
            <a:r>
              <a:rPr lang="en-GB" sz="1600" b="1">
                <a:solidFill>
                  <a:srgbClr val="1C1C1C"/>
                </a:solidFill>
                <a:ea typeface="Kalinga"/>
                <a:cs typeface="Kalinga"/>
              </a:rPr>
              <a:t>Government administration</a:t>
            </a:r>
          </a:p>
          <a:p>
            <a:pPr algn="ctr"/>
            <a:r>
              <a:rPr lang="en-GB" sz="1600" b="1">
                <a:solidFill>
                  <a:srgbClr val="1C1C1C"/>
                </a:solidFill>
                <a:ea typeface="Kalinga"/>
                <a:cs typeface="Kalinga"/>
              </a:rPr>
              <a:t>Healthcare professionals</a:t>
            </a:r>
          </a:p>
          <a:p>
            <a:pPr algn="ctr"/>
            <a:r>
              <a:rPr lang="en-GB" sz="1600" b="1">
                <a:solidFill>
                  <a:srgbClr val="1C1C1C"/>
                </a:solidFill>
                <a:ea typeface="Kalinga"/>
                <a:cs typeface="Kalinga"/>
              </a:rPr>
              <a:t>Police</a:t>
            </a:r>
          </a:p>
          <a:p>
            <a:pPr algn="ctr"/>
            <a:r>
              <a:rPr lang="en-GB" sz="1600" b="1">
                <a:solidFill>
                  <a:srgbClr val="1C1C1C"/>
                </a:solidFill>
                <a:ea typeface="Kalinga"/>
                <a:cs typeface="Kalinga"/>
              </a:rPr>
              <a:t>Teachers</a:t>
            </a:r>
          </a:p>
          <a:p>
            <a:pPr algn="ctr"/>
            <a:r>
              <a:rPr lang="en-GB" sz="1600" b="1">
                <a:solidFill>
                  <a:srgbClr val="1C1C1C"/>
                </a:solidFill>
                <a:ea typeface="Kalinga"/>
                <a:cs typeface="Kalinga"/>
              </a:rPr>
              <a:t> etc……..etc…….</a:t>
            </a:r>
          </a:p>
        </p:txBody>
      </p:sp>
      <p:sp>
        <p:nvSpPr>
          <p:cNvPr id="25616" name="AutoShape 38"/>
          <p:cNvSpPr>
            <a:spLocks noChangeArrowheads="1"/>
          </p:cNvSpPr>
          <p:nvPr/>
        </p:nvSpPr>
        <p:spPr bwMode="auto">
          <a:xfrm rot="2363261">
            <a:off x="2411413" y="1844675"/>
            <a:ext cx="503237" cy="287338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5617" name="AutoShape 38"/>
          <p:cNvSpPr>
            <a:spLocks noChangeArrowheads="1"/>
          </p:cNvSpPr>
          <p:nvPr/>
        </p:nvSpPr>
        <p:spPr bwMode="auto">
          <a:xfrm rot="8648297">
            <a:off x="5867400" y="1844675"/>
            <a:ext cx="503238" cy="287338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rot="10800000" wrap="none" lIns="91431" tIns="45715" rIns="91431" bIns="45715" anchor="ctr"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allAtOnce" animBg="1"/>
      <p:bldP spid="11" grpId="0" animBg="1"/>
      <p:bldP spid="2" grpId="0" animBg="1"/>
      <p:bldP spid="3" grpId="0" animBg="1"/>
      <p:bldP spid="25616" grpId="0" animBg="1"/>
      <p:bldP spid="256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1" descr="Accueil - FIRAH, Fondation Internationale de la Recherche Appliquée sur le Handic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6021388"/>
            <a:ext cx="2462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792163"/>
          </a:xfrm>
          <a:solidFill>
            <a:srgbClr val="800000"/>
          </a:solidFill>
        </p:spPr>
        <p:txBody>
          <a:bodyPr/>
          <a:lstStyle/>
          <a:p>
            <a:pPr eaLnBrk="1" hangingPunct="1"/>
            <a:endParaRPr lang="en-GB" sz="3200" b="1" smtClean="0">
              <a:solidFill>
                <a:schemeClr val="bg1"/>
              </a:solidFill>
              <a:latin typeface="Trebuchet MS" pitchFamily="34" charset="0"/>
            </a:endParaRPr>
          </a:p>
        </p:txBody>
      </p:sp>
      <p:pic>
        <p:nvPicPr>
          <p:cNvPr id="26627" name="Picture 23" descr="Advantage_Africa_new logo_19thOct1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6092825"/>
            <a:ext cx="2449513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Straight Connector 26"/>
          <p:cNvCxnSpPr/>
          <p:nvPr/>
        </p:nvCxnSpPr>
        <p:spPr>
          <a:xfrm>
            <a:off x="0" y="6021388"/>
            <a:ext cx="9144000" cy="0"/>
          </a:xfrm>
          <a:prstGeom prst="line">
            <a:avLst/>
          </a:prstGeom>
          <a:ln w="666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629" name="Picture 28" descr="Logo final jpeg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67175" y="6165850"/>
            <a:ext cx="12969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348038" y="2205038"/>
            <a:ext cx="24098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600" b="1">
                <a:solidFill>
                  <a:srgbClr val="800000"/>
                </a:solidFill>
                <a:latin typeface="Trebuchet MS" pitchFamily="34" charset="0"/>
              </a:rPr>
              <a:t>Thank you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1" descr="Accueil - FIRAH, Fondation Internationale de la Recherche Appliquée sur le Handic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6021388"/>
            <a:ext cx="2462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792163"/>
          </a:xfrm>
          <a:solidFill>
            <a:srgbClr val="800000"/>
          </a:solidFill>
        </p:spPr>
        <p:txBody>
          <a:bodyPr/>
          <a:lstStyle/>
          <a:p>
            <a:pPr eaLnBrk="1" hangingPunct="1"/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What the </a:t>
            </a:r>
            <a:r>
              <a:rPr lang="en-GB" sz="3200" b="1" smtClean="0">
                <a:solidFill>
                  <a:srgbClr val="FFFF00"/>
                </a:solidFill>
                <a:latin typeface="Trebuchet MS" pitchFamily="34" charset="0"/>
              </a:rPr>
              <a:t>Literature</a:t>
            </a:r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 Says</a:t>
            </a:r>
          </a:p>
        </p:txBody>
      </p:sp>
      <p:sp>
        <p:nvSpPr>
          <p:cNvPr id="19470" name="Text Box 17"/>
          <p:cNvSpPr txBox="1">
            <a:spLocks noChangeArrowheads="1"/>
          </p:cNvSpPr>
          <p:nvPr/>
        </p:nvSpPr>
        <p:spPr bwMode="auto">
          <a:xfrm>
            <a:off x="468313" y="1268413"/>
            <a:ext cx="2814637" cy="1547812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r>
              <a:rPr lang="en-GB" sz="2000" b="1" dirty="0">
                <a:solidFill>
                  <a:schemeClr val="bg1"/>
                </a:solidFill>
                <a:cs typeface="Arial" charset="0"/>
              </a:rPr>
              <a:t>Disabled victims of abuse can be female</a:t>
            </a:r>
          </a:p>
          <a:p>
            <a:pPr algn="ctr">
              <a:defRPr/>
            </a:pPr>
            <a:r>
              <a:rPr lang="en-GB" sz="2000" b="1" dirty="0">
                <a:solidFill>
                  <a:schemeClr val="bg1"/>
                </a:solidFill>
                <a:cs typeface="Arial" charset="0"/>
              </a:rPr>
              <a:t>or male, adults or children </a:t>
            </a:r>
          </a:p>
        </p:txBody>
      </p:sp>
      <p:pic>
        <p:nvPicPr>
          <p:cNvPr id="27652" name="Picture 23" descr="Advantage_Africa_new logo_19thOct1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6092825"/>
            <a:ext cx="2449513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Straight Connector 26"/>
          <p:cNvCxnSpPr/>
          <p:nvPr/>
        </p:nvCxnSpPr>
        <p:spPr>
          <a:xfrm>
            <a:off x="0" y="6021388"/>
            <a:ext cx="9144000" cy="0"/>
          </a:xfrm>
          <a:prstGeom prst="line">
            <a:avLst/>
          </a:prstGeom>
          <a:ln w="666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654" name="Picture 28" descr="Logo final jpeg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67175" y="6165850"/>
            <a:ext cx="12969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36" descr="disabled adult on crutches pic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01000" y="4005263"/>
            <a:ext cx="1143000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6" name="Rectangle 38"/>
          <p:cNvSpPr>
            <a:spLocks noChangeArrowheads="1"/>
          </p:cNvSpPr>
          <p:nvPr/>
        </p:nvSpPr>
        <p:spPr bwMode="auto">
          <a:xfrm>
            <a:off x="1331913" y="3141663"/>
            <a:ext cx="2808287" cy="255428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schemeClr val="bg1"/>
                </a:solidFill>
              </a:rPr>
              <a:t>Perpetrators are often people familiar to the victim such as family members, teachers and other carers. Persons with disabilities can also be perpetrators.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140200" y="1268413"/>
            <a:ext cx="4572000" cy="13239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000" b="1" dirty="0">
                <a:solidFill>
                  <a:schemeClr val="bg1"/>
                </a:solidFill>
              </a:rPr>
              <a:t>Cultural beliefs In East Africa lower the perceived moral threshold around sexual abuse of persons with disabilities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003800" y="2997200"/>
            <a:ext cx="2663825" cy="255428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000" b="1" dirty="0">
                <a:solidFill>
                  <a:schemeClr val="bg1"/>
                </a:solidFill>
              </a:rPr>
              <a:t>Professionals in education, health, the police and judicial services are often poorly equipped to </a:t>
            </a:r>
          </a:p>
          <a:p>
            <a:pPr algn="ctr">
              <a:defRPr/>
            </a:pPr>
            <a:r>
              <a:rPr lang="en-GB" sz="2000" b="1" dirty="0">
                <a:solidFill>
                  <a:schemeClr val="bg1"/>
                </a:solidFill>
              </a:rPr>
              <a:t>provide support and welfare facilities</a:t>
            </a:r>
            <a:r>
              <a:rPr lang="en-GB" sz="2000" dirty="0"/>
              <a:t> </a:t>
            </a:r>
            <a:endParaRPr lang="en-GB" sz="2000" b="1" dirty="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0" grpId="0" animBg="1"/>
      <p:bldP spid="19466" grpId="0" animBg="1"/>
      <p:bldP spid="18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" descr="Accueil - FIRAH, Fondation Internationale de la Recherche Appliquée sur le Handic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6021388"/>
            <a:ext cx="2462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792163"/>
          </a:xfrm>
          <a:solidFill>
            <a:srgbClr val="800000"/>
          </a:solidFill>
        </p:spPr>
        <p:txBody>
          <a:bodyPr/>
          <a:lstStyle/>
          <a:p>
            <a:pPr eaLnBrk="1" hangingPunct="1"/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The </a:t>
            </a:r>
            <a:r>
              <a:rPr lang="en-GB" sz="3200" b="1" smtClean="0">
                <a:solidFill>
                  <a:srgbClr val="FFFF00"/>
                </a:solidFill>
                <a:latin typeface="Trebuchet MS" pitchFamily="34" charset="0"/>
              </a:rPr>
              <a:t>motivation</a:t>
            </a:r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 for our research</a:t>
            </a:r>
          </a:p>
        </p:txBody>
      </p:sp>
      <p:pic>
        <p:nvPicPr>
          <p:cNvPr id="16387" name="Picture 23" descr="Advantage_Africa_new logo_19thOct1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6092825"/>
            <a:ext cx="2449513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Straight Connector 26"/>
          <p:cNvCxnSpPr/>
          <p:nvPr/>
        </p:nvCxnSpPr>
        <p:spPr>
          <a:xfrm>
            <a:off x="0" y="6021388"/>
            <a:ext cx="9144000" cy="0"/>
          </a:xfrm>
          <a:prstGeom prst="line">
            <a:avLst/>
          </a:prstGeom>
          <a:ln w="666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389" name="Picture 28" descr="Logo final jpeg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67175" y="6165850"/>
            <a:ext cx="12969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36" descr="disabled adult on crutches pic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01000" y="4005263"/>
            <a:ext cx="1143000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70" name="Text Box 17"/>
          <p:cNvSpPr txBox="1">
            <a:spLocks noChangeArrowheads="1"/>
          </p:cNvSpPr>
          <p:nvPr/>
        </p:nvSpPr>
        <p:spPr bwMode="auto">
          <a:xfrm>
            <a:off x="971550" y="1268413"/>
            <a:ext cx="6767513" cy="403225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r>
              <a:rPr lang="en-GB" sz="2800" b="1">
                <a:solidFill>
                  <a:schemeClr val="bg1"/>
                </a:solidFill>
                <a:cs typeface="Arial" charset="0"/>
              </a:rPr>
              <a:t>Our numerous experiences in the community of trying to assist </a:t>
            </a:r>
          </a:p>
          <a:p>
            <a:pPr algn="ctr">
              <a:defRPr/>
            </a:pPr>
            <a:r>
              <a:rPr lang="en-GB" sz="2800" b="1">
                <a:solidFill>
                  <a:schemeClr val="bg1"/>
                </a:solidFill>
                <a:cs typeface="Arial" charset="0"/>
              </a:rPr>
              <a:t>survivors of abuse.</a:t>
            </a:r>
          </a:p>
          <a:p>
            <a:pPr algn="ctr">
              <a:defRPr/>
            </a:pPr>
            <a:endParaRPr lang="en-GB" sz="2800" b="1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en-GB" sz="2800" b="1">
                <a:solidFill>
                  <a:schemeClr val="bg1"/>
                </a:solidFill>
                <a:cs typeface="Arial" charset="0"/>
              </a:rPr>
              <a:t> Frustrations with accessing support for survivors of sexual abuse,</a:t>
            </a:r>
          </a:p>
          <a:p>
            <a:pPr algn="ctr">
              <a:defRPr/>
            </a:pPr>
            <a:r>
              <a:rPr lang="en-GB" sz="2800" b="1">
                <a:solidFill>
                  <a:schemeClr val="bg1"/>
                </a:solidFill>
                <a:cs typeface="Arial" charset="0"/>
              </a:rPr>
              <a:t>and failing to get justice </a:t>
            </a:r>
            <a:r>
              <a:rPr lang="en-GB" sz="2000" b="1">
                <a:solidFill>
                  <a:schemeClr val="bg1"/>
                </a:solidFill>
                <a:cs typeface="Arial" charset="0"/>
              </a:rPr>
              <a:t>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 descr="Accueil - FIRAH, Fondation Internationale de la Recherche Appliquée sur le Handic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6021388"/>
            <a:ext cx="2462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792163"/>
          </a:xfrm>
          <a:solidFill>
            <a:srgbClr val="800000"/>
          </a:solidFill>
        </p:spPr>
        <p:txBody>
          <a:bodyPr/>
          <a:lstStyle/>
          <a:p>
            <a:pPr eaLnBrk="1" hangingPunct="1"/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What </a:t>
            </a:r>
            <a:r>
              <a:rPr lang="en-GB" sz="3200" b="1" smtClean="0">
                <a:solidFill>
                  <a:srgbClr val="FFFF00"/>
                </a:solidFill>
                <a:latin typeface="Trebuchet MS" pitchFamily="34" charset="0"/>
              </a:rPr>
              <a:t>should</a:t>
            </a:r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 happen in a case of abuse 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79388" y="1052513"/>
            <a:ext cx="187166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15" rIns="0" bIns="45715" anchor="ctr"/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sexual attack on a person with a disability happens  </a:t>
            </a:r>
          </a:p>
        </p:txBody>
      </p:sp>
      <p:pic>
        <p:nvPicPr>
          <p:cNvPr id="17412" name="Picture 23" descr="Advantage_Africa_new logo_19thOct1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6092825"/>
            <a:ext cx="2449513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Straight Connector 26"/>
          <p:cNvCxnSpPr/>
          <p:nvPr/>
        </p:nvCxnSpPr>
        <p:spPr>
          <a:xfrm>
            <a:off x="0" y="6021388"/>
            <a:ext cx="9144000" cy="0"/>
          </a:xfrm>
          <a:prstGeom prst="line">
            <a:avLst/>
          </a:prstGeom>
          <a:ln w="666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4" name="Picture 28" descr="Logo final jpeg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67175" y="6165850"/>
            <a:ext cx="12969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1"/>
          <p:cNvSpPr txBox="1">
            <a:spLocks noChangeArrowheads="1"/>
          </p:cNvSpPr>
          <p:nvPr/>
        </p:nvSpPr>
        <p:spPr bwMode="auto">
          <a:xfrm>
            <a:off x="6443663" y="3068638"/>
            <a:ext cx="22320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a proper criminal investigation is initiated  </a:t>
            </a:r>
          </a:p>
        </p:txBody>
      </p:sp>
      <p:sp>
        <p:nvSpPr>
          <p:cNvPr id="3" name="TextBox 11"/>
          <p:cNvSpPr txBox="1">
            <a:spLocks noChangeArrowheads="1"/>
          </p:cNvSpPr>
          <p:nvPr/>
        </p:nvSpPr>
        <p:spPr bwMode="auto">
          <a:xfrm>
            <a:off x="6227763" y="1220788"/>
            <a:ext cx="22320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victim receives counselling and good medical services  </a:t>
            </a:r>
          </a:p>
        </p:txBody>
      </p:sp>
      <p:sp>
        <p:nvSpPr>
          <p:cNvPr id="4" name="TextBox 11"/>
          <p:cNvSpPr txBox="1">
            <a:spLocks noChangeArrowheads="1"/>
          </p:cNvSpPr>
          <p:nvPr/>
        </p:nvSpPr>
        <p:spPr bwMode="auto">
          <a:xfrm>
            <a:off x="3924300" y="1196975"/>
            <a:ext cx="16557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proper immediate action is taken</a:t>
            </a:r>
          </a:p>
        </p:txBody>
      </p:sp>
      <p:sp>
        <p:nvSpPr>
          <p:cNvPr id="5" name="TextBox 11"/>
          <p:cNvSpPr txBox="1">
            <a:spLocks noChangeArrowheads="1"/>
          </p:cNvSpPr>
          <p:nvPr/>
        </p:nvSpPr>
        <p:spPr bwMode="auto">
          <a:xfrm>
            <a:off x="2268538" y="1412875"/>
            <a:ext cx="12969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victim seeks help  </a:t>
            </a:r>
          </a:p>
        </p:txBody>
      </p:sp>
      <p:sp>
        <p:nvSpPr>
          <p:cNvPr id="6" name="TextBox 11"/>
          <p:cNvSpPr txBox="1">
            <a:spLocks noChangeArrowheads="1"/>
          </p:cNvSpPr>
          <p:nvPr/>
        </p:nvSpPr>
        <p:spPr bwMode="auto">
          <a:xfrm>
            <a:off x="6516688" y="4581525"/>
            <a:ext cx="1943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 evidence is collected and witnesses cooperate </a:t>
            </a:r>
          </a:p>
        </p:txBody>
      </p:sp>
      <p:sp>
        <p:nvSpPr>
          <p:cNvPr id="18444" name="AutoShape 38"/>
          <p:cNvSpPr>
            <a:spLocks noChangeArrowheads="1"/>
          </p:cNvSpPr>
          <p:nvPr/>
        </p:nvSpPr>
        <p:spPr bwMode="auto">
          <a:xfrm>
            <a:off x="1908175" y="1773238"/>
            <a:ext cx="503238" cy="287337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539750" y="2636838"/>
            <a:ext cx="4248150" cy="13239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sz="2000" b="1">
                <a:solidFill>
                  <a:schemeClr val="bg1"/>
                </a:solidFill>
                <a:latin typeface="Kalinga"/>
                <a:ea typeface="Kalinga"/>
                <a:cs typeface="Kalinga"/>
              </a:rPr>
              <a:t>The survivor feels that they have been supported by the service providers and that  justice has been done</a:t>
            </a:r>
          </a:p>
        </p:txBody>
      </p:sp>
      <p:sp>
        <p:nvSpPr>
          <p:cNvPr id="8" name="TextBox 11"/>
          <p:cNvSpPr txBox="1">
            <a:spLocks noChangeArrowheads="1"/>
          </p:cNvSpPr>
          <p:nvPr/>
        </p:nvSpPr>
        <p:spPr bwMode="auto">
          <a:xfrm>
            <a:off x="2411413" y="4797425"/>
            <a:ext cx="151288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 a fair trial in court takes place</a:t>
            </a:r>
          </a:p>
        </p:txBody>
      </p:sp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4356100" y="4797425"/>
            <a:ext cx="1655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 perpetrator is arrested </a:t>
            </a:r>
          </a:p>
        </p:txBody>
      </p:sp>
      <p:sp>
        <p:nvSpPr>
          <p:cNvPr id="18453" name="AutoShape 47"/>
          <p:cNvSpPr>
            <a:spLocks noChangeArrowheads="1"/>
          </p:cNvSpPr>
          <p:nvPr/>
        </p:nvSpPr>
        <p:spPr bwMode="auto">
          <a:xfrm rot="10800000">
            <a:off x="6011863" y="5014913"/>
            <a:ext cx="503237" cy="285750"/>
          </a:xfrm>
          <a:prstGeom prst="homePlate">
            <a:avLst>
              <a:gd name="adj" fmla="val 62911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6" name="AutoShape 38"/>
          <p:cNvSpPr>
            <a:spLocks noChangeArrowheads="1"/>
          </p:cNvSpPr>
          <p:nvPr/>
        </p:nvSpPr>
        <p:spPr bwMode="auto">
          <a:xfrm rot="5400000">
            <a:off x="7200106" y="2601119"/>
            <a:ext cx="504825" cy="287338"/>
          </a:xfrm>
          <a:prstGeom prst="homePlate">
            <a:avLst>
              <a:gd name="adj" fmla="val 62817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9" name="AutoShape 47"/>
          <p:cNvSpPr>
            <a:spLocks noChangeArrowheads="1"/>
          </p:cNvSpPr>
          <p:nvPr/>
        </p:nvSpPr>
        <p:spPr bwMode="auto">
          <a:xfrm rot="10800000">
            <a:off x="3924300" y="5013325"/>
            <a:ext cx="501650" cy="287338"/>
          </a:xfrm>
          <a:prstGeom prst="homePlate">
            <a:avLst>
              <a:gd name="adj" fmla="val 62366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30" name="AutoShape 47"/>
          <p:cNvSpPr>
            <a:spLocks noChangeArrowheads="1"/>
          </p:cNvSpPr>
          <p:nvPr/>
        </p:nvSpPr>
        <p:spPr bwMode="auto">
          <a:xfrm rot="-5400000">
            <a:off x="2615406" y="4263232"/>
            <a:ext cx="542925" cy="338138"/>
          </a:xfrm>
          <a:prstGeom prst="homePlate">
            <a:avLst>
              <a:gd name="adj" fmla="val 62404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33" name="AutoShape 38"/>
          <p:cNvSpPr>
            <a:spLocks noChangeArrowheads="1"/>
          </p:cNvSpPr>
          <p:nvPr/>
        </p:nvSpPr>
        <p:spPr bwMode="auto">
          <a:xfrm>
            <a:off x="3419475" y="1773238"/>
            <a:ext cx="504825" cy="287337"/>
          </a:xfrm>
          <a:prstGeom prst="homePlate">
            <a:avLst>
              <a:gd name="adj" fmla="val 62818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34" name="AutoShape 38"/>
          <p:cNvSpPr>
            <a:spLocks noChangeArrowheads="1"/>
          </p:cNvSpPr>
          <p:nvPr/>
        </p:nvSpPr>
        <p:spPr bwMode="auto">
          <a:xfrm>
            <a:off x="5724525" y="1773238"/>
            <a:ext cx="503238" cy="287337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35" name="AutoShape 38"/>
          <p:cNvSpPr>
            <a:spLocks noChangeArrowheads="1"/>
          </p:cNvSpPr>
          <p:nvPr/>
        </p:nvSpPr>
        <p:spPr bwMode="auto">
          <a:xfrm rot="5400000">
            <a:off x="7272338" y="4113213"/>
            <a:ext cx="503237" cy="287337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-71438" y="836613"/>
            <a:ext cx="2411413" cy="1584325"/>
          </a:xfrm>
          <a:prstGeom prst="ellipse">
            <a:avLst/>
          </a:prstGeom>
          <a:noFill/>
          <a:ln w="1143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/>
      <p:bldP spid="3" grpId="0"/>
      <p:bldP spid="4" grpId="0"/>
      <p:bldP spid="5" grpId="0"/>
      <p:bldP spid="6" grpId="0"/>
      <p:bldP spid="18444" grpId="0" animBg="1"/>
      <p:bldP spid="7" grpId="0" animBg="1"/>
      <p:bldP spid="8" grpId="0"/>
      <p:bldP spid="9" grpId="0"/>
      <p:bldP spid="18453" grpId="0" animBg="1"/>
      <p:bldP spid="26" grpId="0" animBg="1"/>
      <p:bldP spid="29" grpId="0" animBg="1"/>
      <p:bldP spid="30" grpId="0" animBg="1"/>
      <p:bldP spid="33" grpId="0" animBg="1"/>
      <p:bldP spid="34" grpId="0" animBg="1"/>
      <p:bldP spid="35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67" name="Group 35"/>
          <p:cNvGrpSpPr>
            <a:grpSpLocks/>
          </p:cNvGrpSpPr>
          <p:nvPr/>
        </p:nvGrpSpPr>
        <p:grpSpPr bwMode="auto">
          <a:xfrm>
            <a:off x="611188" y="3933825"/>
            <a:ext cx="3760787" cy="2270125"/>
            <a:chOff x="385" y="2478"/>
            <a:chExt cx="2369" cy="1430"/>
          </a:xfrm>
        </p:grpSpPr>
        <p:pic>
          <p:nvPicPr>
            <p:cNvPr id="2" name="Picture 2" descr="C:\Users\Rob\AppData\Local\Microsoft\Windows\Temporary Internet Files\Content.IE5\LV0P99TW\thinking[1]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1236159">
              <a:off x="385" y="2478"/>
              <a:ext cx="2369" cy="14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8" name="TextBox 11"/>
            <p:cNvSpPr txBox="1">
              <a:spLocks noChangeArrowheads="1"/>
            </p:cNvSpPr>
            <p:nvPr/>
          </p:nvSpPr>
          <p:spPr bwMode="auto">
            <a:xfrm>
              <a:off x="703" y="2952"/>
              <a:ext cx="1270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1" tIns="45715" rIns="91431" bIns="45715">
              <a:spAutoFit/>
            </a:bodyPr>
            <a:lstStyle/>
            <a:p>
              <a:pPr algn="ctr"/>
              <a:r>
                <a:rPr lang="en-GB" b="1">
                  <a:solidFill>
                    <a:srgbClr val="404040"/>
                  </a:solidFill>
                  <a:latin typeface="Kalinga"/>
                  <a:ea typeface="Kalinga"/>
                  <a:cs typeface="Kalinga"/>
                </a:rPr>
                <a:t>disabled people are virgins, I can</a:t>
              </a:r>
            </a:p>
            <a:p>
              <a:pPr algn="ctr"/>
              <a:r>
                <a:rPr lang="en-GB" b="1">
                  <a:solidFill>
                    <a:srgbClr val="404040"/>
                  </a:solidFill>
                  <a:latin typeface="Kalinga"/>
                  <a:ea typeface="Kalinga"/>
                  <a:cs typeface="Kalinga"/>
                </a:rPr>
                <a:t>cleanse myself of HIV </a:t>
              </a:r>
            </a:p>
          </p:txBody>
        </p:sp>
      </p:grpSp>
      <p:pic>
        <p:nvPicPr>
          <p:cNvPr id="18434" name="Picture 2" descr="http://images.clipartpanda.com/business-people-silhouette-Silhouette-of-Business-Peoplemen-vector.png"/>
          <p:cNvPicPr>
            <a:picLocks noChangeAspect="1" noChangeArrowheads="1"/>
          </p:cNvPicPr>
          <p:nvPr/>
        </p:nvPicPr>
        <p:blipFill>
          <a:blip r:embed="rId3"/>
          <a:srcRect r="79996" b="62645"/>
          <a:stretch>
            <a:fillRect/>
          </a:stretch>
        </p:blipFill>
        <p:spPr bwMode="auto">
          <a:xfrm>
            <a:off x="3851275" y="3357563"/>
            <a:ext cx="2232025" cy="273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1" descr="Accueil - FIRAH, Fondation Internationale de la Recherche Appliquée sur le Handica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16688" y="6021388"/>
            <a:ext cx="2462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92163"/>
          </a:xfrm>
          <a:solidFill>
            <a:srgbClr val="800000"/>
          </a:solidFill>
        </p:spPr>
        <p:txBody>
          <a:bodyPr/>
          <a:lstStyle/>
          <a:p>
            <a:pPr eaLnBrk="1" hangingPunct="1"/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The </a:t>
            </a:r>
            <a:r>
              <a:rPr lang="en-GB" sz="3200" b="1" smtClean="0">
                <a:solidFill>
                  <a:srgbClr val="FFFF00"/>
                </a:solidFill>
                <a:latin typeface="Trebuchet MS" pitchFamily="34" charset="0"/>
              </a:rPr>
              <a:t>Perpetrators</a:t>
            </a:r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 (why they abuse)</a:t>
            </a:r>
          </a:p>
        </p:txBody>
      </p:sp>
      <p:pic>
        <p:nvPicPr>
          <p:cNvPr id="18437" name="Picture 23" descr="Advantage_Africa_new logo_19thOct13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825" y="6092825"/>
            <a:ext cx="2449513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28" descr="Logo final jpeg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67175" y="6165850"/>
            <a:ext cx="12969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5473700" y="3516313"/>
            <a:ext cx="3529013" cy="2289175"/>
            <a:chOff x="5473197" y="3264003"/>
            <a:chExt cx="3530237" cy="2289521"/>
          </a:xfrm>
        </p:grpSpPr>
        <p:pic>
          <p:nvPicPr>
            <p:cNvPr id="18" name="Picture 2" descr="C:\Users\Rob\AppData\Local\Microsoft\Windows\Temporary Internet Files\Content.IE5\LV0P99TW\thinking[1]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15316483" flipV="1">
              <a:off x="6093555" y="2643645"/>
              <a:ext cx="2289521" cy="353023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TextBox 9"/>
            <p:cNvSpPr txBox="1"/>
            <p:nvPr/>
          </p:nvSpPr>
          <p:spPr bwMode="auto">
            <a:xfrm>
              <a:off x="6588009" y="3491049"/>
              <a:ext cx="1943774" cy="1476598"/>
            </a:xfrm>
            <a:prstGeom prst="rect">
              <a:avLst/>
            </a:prstGeom>
            <a:noFill/>
          </p:spPr>
          <p:txBody>
            <a:bodyPr lIns="91431" tIns="45715" rIns="91431" bIns="45715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alinga" pitchFamily="34" charset="0"/>
                  <a:cs typeface="Kalinga" pitchFamily="34" charset="0"/>
                </a:rPr>
                <a:t>It’s a man’s right to have sex. This will show everyone I’m a real man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84200" y="2478088"/>
            <a:ext cx="3508375" cy="2005012"/>
            <a:chOff x="584741" y="2225943"/>
            <a:chExt cx="3507104" cy="2005291"/>
          </a:xfrm>
        </p:grpSpPr>
        <p:pic>
          <p:nvPicPr>
            <p:cNvPr id="9" name="Picture 2" descr="C:\Users\Rob\AppData\Local\Microsoft\Windows\Temporary Internet Files\Content.IE5\LV0P99TW\thinking[1]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16677986" flipH="1">
              <a:off x="1335647" y="1475037"/>
              <a:ext cx="2005291" cy="350710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" name="TextBox 11"/>
            <p:cNvSpPr txBox="1"/>
            <p:nvPr/>
          </p:nvSpPr>
          <p:spPr bwMode="auto">
            <a:xfrm>
              <a:off x="1116361" y="2627636"/>
              <a:ext cx="1799573" cy="1200317"/>
            </a:xfrm>
            <a:prstGeom prst="rect">
              <a:avLst/>
            </a:prstGeom>
            <a:noFill/>
          </p:spPr>
          <p:txBody>
            <a:bodyPr lIns="91431" tIns="45715" rIns="91431" bIns="45715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alinga" pitchFamily="34" charset="0"/>
                  <a:cs typeface="Kalinga" pitchFamily="34" charset="0"/>
                </a:rPr>
                <a:t>No one will believe a mentally disabled girl </a:t>
              </a:r>
            </a:p>
          </p:txBody>
        </p:sp>
      </p:grpSp>
      <p:grpSp>
        <p:nvGrpSpPr>
          <p:cNvPr id="18464" name="Group 32"/>
          <p:cNvGrpSpPr>
            <a:grpSpLocks/>
          </p:cNvGrpSpPr>
          <p:nvPr/>
        </p:nvGrpSpPr>
        <p:grpSpPr bwMode="auto">
          <a:xfrm>
            <a:off x="4140200" y="315913"/>
            <a:ext cx="3822700" cy="3760787"/>
            <a:chOff x="2608" y="199"/>
            <a:chExt cx="2408" cy="2369"/>
          </a:xfrm>
        </p:grpSpPr>
        <p:pic>
          <p:nvPicPr>
            <p:cNvPr id="19" name="Picture 2" descr="C:\Users\Rob\AppData\Local\Microsoft\Windows\Temporary Internet Files\Content.IE5\LV0P99TW\thinking[1]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2878845">
              <a:off x="3108" y="402"/>
              <a:ext cx="1411" cy="196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" name="TextBox 12"/>
            <p:cNvSpPr txBox="1"/>
            <p:nvPr/>
          </p:nvSpPr>
          <p:spPr bwMode="auto">
            <a:xfrm>
              <a:off x="3417" y="866"/>
              <a:ext cx="1089" cy="750"/>
            </a:xfrm>
            <a:prstGeom prst="rect">
              <a:avLst/>
            </a:prstGeom>
            <a:noFill/>
          </p:spPr>
          <p:txBody>
            <a:bodyPr lIns="91431" tIns="45715" rIns="91431" bIns="45715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alinga" pitchFamily="34" charset="0"/>
                  <a:cs typeface="Kalinga" pitchFamily="34" charset="0"/>
                </a:rPr>
                <a:t>If I get caught I’ll intimidate them or bribe my way out</a:t>
              </a:r>
            </a:p>
          </p:txBody>
        </p:sp>
      </p:grpSp>
      <p:sp>
        <p:nvSpPr>
          <p:cNvPr id="14" name="TextBox 13"/>
          <p:cNvSpPr txBox="1"/>
          <p:nvPr/>
        </p:nvSpPr>
        <p:spPr bwMode="auto">
          <a:xfrm>
            <a:off x="6300192" y="3680740"/>
            <a:ext cx="2497095" cy="1728192"/>
          </a:xfrm>
          <a:prstGeom prst="rect">
            <a:avLst/>
          </a:prstGeom>
          <a:solidFill>
            <a:srgbClr val="8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patriarchal society &amp;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peer pressure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3059113" y="836613"/>
            <a:ext cx="1979612" cy="2917825"/>
            <a:chOff x="3021398" y="691043"/>
            <a:chExt cx="1978974" cy="2917960"/>
          </a:xfrm>
        </p:grpSpPr>
        <p:pic>
          <p:nvPicPr>
            <p:cNvPr id="17" name="Picture 2" descr="C:\Users\Rob\AppData\Local\Microsoft\Windows\Temporary Internet Files\Content.IE5\LV0P99TW\thinking[1]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19066349" flipH="1">
              <a:off x="3021398" y="691043"/>
              <a:ext cx="1978974" cy="291796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TextBox 10"/>
            <p:cNvSpPr txBox="1"/>
            <p:nvPr/>
          </p:nvSpPr>
          <p:spPr bwMode="auto">
            <a:xfrm>
              <a:off x="3059486" y="1232405"/>
              <a:ext cx="1512399" cy="1478031"/>
            </a:xfrm>
            <a:prstGeom prst="rect">
              <a:avLst/>
            </a:prstGeom>
            <a:noFill/>
          </p:spPr>
          <p:txBody>
            <a:bodyPr lIns="91431" tIns="45715" rIns="91431" bIns="45715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alinga" pitchFamily="34" charset="0"/>
                  <a:cs typeface="Kalinga" pitchFamily="34" charset="0"/>
                </a:rPr>
                <a:t>Nobody wants her, she will probably enjoy it</a:t>
              </a:r>
            </a:p>
          </p:txBody>
        </p:sp>
      </p:grpSp>
      <p:sp>
        <p:nvSpPr>
          <p:cNvPr id="20" name="TextBox 19"/>
          <p:cNvSpPr txBox="1"/>
          <p:nvPr/>
        </p:nvSpPr>
        <p:spPr bwMode="auto">
          <a:xfrm>
            <a:off x="2555776" y="1160460"/>
            <a:ext cx="2497095" cy="1656184"/>
          </a:xfrm>
          <a:prstGeom prst="rect">
            <a:avLst/>
          </a:prstGeom>
          <a:solidFill>
            <a:srgbClr val="8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belief that disabled people cannot choose their own relationships </a:t>
            </a:r>
          </a:p>
        </p:txBody>
      </p:sp>
      <p:sp>
        <p:nvSpPr>
          <p:cNvPr id="21" name="TextBox 20"/>
          <p:cNvSpPr txBox="1"/>
          <p:nvPr/>
        </p:nvSpPr>
        <p:spPr bwMode="auto">
          <a:xfrm>
            <a:off x="225550" y="2750319"/>
            <a:ext cx="2952327" cy="1440160"/>
          </a:xfrm>
          <a:prstGeom prst="rect">
            <a:avLst/>
          </a:prstGeom>
          <a:solidFill>
            <a:srgbClr val="8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disabled victims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are seen as easy targets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 bwMode="auto">
          <a:xfrm>
            <a:off x="5335513" y="1166934"/>
            <a:ext cx="2664296" cy="1656184"/>
          </a:xfrm>
          <a:prstGeom prst="rect">
            <a:avLst/>
          </a:prstGeom>
          <a:solidFill>
            <a:srgbClr val="8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belief that law enforcement is ineffective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0" y="6092825"/>
            <a:ext cx="9144000" cy="0"/>
          </a:xfrm>
          <a:prstGeom prst="line">
            <a:avLst/>
          </a:prstGeom>
          <a:ln w="666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20"/>
          <p:cNvSpPr txBox="1"/>
          <p:nvPr/>
        </p:nvSpPr>
        <p:spPr bwMode="auto">
          <a:xfrm>
            <a:off x="730375" y="4479107"/>
            <a:ext cx="2952327" cy="1440159"/>
          </a:xfrm>
          <a:prstGeom prst="rect">
            <a:avLst/>
          </a:prstGeom>
          <a:solidFill>
            <a:srgbClr val="8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algn="ctr">
              <a:defRPr/>
            </a:pPr>
            <a:endParaRPr lang="en-GB" sz="400" b="1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en-GB" sz="2400" b="1">
                <a:solidFill>
                  <a:schemeClr val="bg1"/>
                </a:solidFill>
                <a:cs typeface="Arial" charset="0"/>
              </a:rPr>
              <a:t>mistaken beliefs &amp; myths about disability</a:t>
            </a:r>
          </a:p>
          <a:p>
            <a:pPr algn="ctr">
              <a:defRPr/>
            </a:pPr>
            <a:endParaRPr lang="en-GB" b="1">
              <a:solidFill>
                <a:srgbClr val="215968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1" descr="Accueil - FIRAH, Fondation Internationale de la Recherche Appliquée sur le Handic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6021388"/>
            <a:ext cx="2462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792163"/>
          </a:xfrm>
          <a:solidFill>
            <a:srgbClr val="800000"/>
          </a:solidFill>
        </p:spPr>
        <p:txBody>
          <a:bodyPr/>
          <a:lstStyle/>
          <a:p>
            <a:pPr eaLnBrk="1" hangingPunct="1"/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What </a:t>
            </a:r>
            <a:r>
              <a:rPr lang="en-GB" sz="3200" b="1" smtClean="0">
                <a:solidFill>
                  <a:srgbClr val="FFFF00"/>
                </a:solidFill>
                <a:latin typeface="Trebuchet MS" pitchFamily="34" charset="0"/>
              </a:rPr>
              <a:t>actually</a:t>
            </a:r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 happens in a case of abuse </a:t>
            </a:r>
          </a:p>
        </p:txBody>
      </p:sp>
      <p:sp>
        <p:nvSpPr>
          <p:cNvPr id="19459" name="TextBox 11"/>
          <p:cNvSpPr txBox="1">
            <a:spLocks noChangeArrowheads="1"/>
          </p:cNvSpPr>
          <p:nvPr/>
        </p:nvSpPr>
        <p:spPr bwMode="auto">
          <a:xfrm>
            <a:off x="179388" y="1052513"/>
            <a:ext cx="187166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15" rIns="0" bIns="45715" anchor="ctr"/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sexual attack on a person with a disability happens  </a:t>
            </a:r>
          </a:p>
        </p:txBody>
      </p:sp>
      <p:pic>
        <p:nvPicPr>
          <p:cNvPr id="19460" name="Picture 23" descr="Advantage_Africa_new logo_19thOct1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6092825"/>
            <a:ext cx="2449513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Straight Connector 26"/>
          <p:cNvCxnSpPr/>
          <p:nvPr/>
        </p:nvCxnSpPr>
        <p:spPr>
          <a:xfrm>
            <a:off x="0" y="6021388"/>
            <a:ext cx="9144000" cy="0"/>
          </a:xfrm>
          <a:prstGeom prst="line">
            <a:avLst/>
          </a:prstGeom>
          <a:ln w="666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462" name="Picture 28" descr="Logo final jpeg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67175" y="6165850"/>
            <a:ext cx="12969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3" name="TextBox 11"/>
          <p:cNvSpPr txBox="1">
            <a:spLocks noChangeArrowheads="1"/>
          </p:cNvSpPr>
          <p:nvPr/>
        </p:nvSpPr>
        <p:spPr bwMode="auto">
          <a:xfrm>
            <a:off x="6443663" y="3068638"/>
            <a:ext cx="22320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a proper criminal investigation is initiated  </a:t>
            </a:r>
          </a:p>
        </p:txBody>
      </p:sp>
      <p:sp>
        <p:nvSpPr>
          <p:cNvPr id="19464" name="TextBox 11"/>
          <p:cNvSpPr txBox="1">
            <a:spLocks noChangeArrowheads="1"/>
          </p:cNvSpPr>
          <p:nvPr/>
        </p:nvSpPr>
        <p:spPr bwMode="auto">
          <a:xfrm>
            <a:off x="6227763" y="1220788"/>
            <a:ext cx="22320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victim receives counselling and good medical services  </a:t>
            </a:r>
          </a:p>
        </p:txBody>
      </p:sp>
      <p:sp>
        <p:nvSpPr>
          <p:cNvPr id="19465" name="TextBox 11"/>
          <p:cNvSpPr txBox="1">
            <a:spLocks noChangeArrowheads="1"/>
          </p:cNvSpPr>
          <p:nvPr/>
        </p:nvSpPr>
        <p:spPr bwMode="auto">
          <a:xfrm>
            <a:off x="3924300" y="1196975"/>
            <a:ext cx="16557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proper immediate action is taken</a:t>
            </a:r>
          </a:p>
        </p:txBody>
      </p:sp>
      <p:sp>
        <p:nvSpPr>
          <p:cNvPr id="19466" name="TextBox 11"/>
          <p:cNvSpPr txBox="1">
            <a:spLocks noChangeArrowheads="1"/>
          </p:cNvSpPr>
          <p:nvPr/>
        </p:nvSpPr>
        <p:spPr bwMode="auto">
          <a:xfrm>
            <a:off x="2268538" y="1341438"/>
            <a:ext cx="12969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victim seeks help  </a:t>
            </a:r>
          </a:p>
        </p:txBody>
      </p:sp>
      <p:sp>
        <p:nvSpPr>
          <p:cNvPr id="19467" name="TextBox 11"/>
          <p:cNvSpPr txBox="1">
            <a:spLocks noChangeArrowheads="1"/>
          </p:cNvSpPr>
          <p:nvPr/>
        </p:nvSpPr>
        <p:spPr bwMode="auto">
          <a:xfrm>
            <a:off x="6516688" y="4581525"/>
            <a:ext cx="1943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 evidence is collected and witnesses cooperate </a:t>
            </a:r>
          </a:p>
        </p:txBody>
      </p:sp>
      <p:sp>
        <p:nvSpPr>
          <p:cNvPr id="19468" name="TextBox 11"/>
          <p:cNvSpPr txBox="1">
            <a:spLocks noChangeArrowheads="1"/>
          </p:cNvSpPr>
          <p:nvPr/>
        </p:nvSpPr>
        <p:spPr bwMode="auto">
          <a:xfrm>
            <a:off x="539750" y="2636838"/>
            <a:ext cx="4248150" cy="13239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sz="2000" b="1">
                <a:solidFill>
                  <a:schemeClr val="bg1"/>
                </a:solidFill>
                <a:latin typeface="Kalinga"/>
                <a:ea typeface="Kalinga"/>
                <a:cs typeface="Kalinga"/>
              </a:rPr>
              <a:t>The survivor feels that they have been supported by the service providers and that  justice has been done</a:t>
            </a:r>
          </a:p>
        </p:txBody>
      </p:sp>
      <p:sp>
        <p:nvSpPr>
          <p:cNvPr id="19469" name="TextBox 11"/>
          <p:cNvSpPr txBox="1">
            <a:spLocks noChangeArrowheads="1"/>
          </p:cNvSpPr>
          <p:nvPr/>
        </p:nvSpPr>
        <p:spPr bwMode="auto">
          <a:xfrm>
            <a:off x="2411413" y="4797425"/>
            <a:ext cx="151288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 a fair trial in court takes place</a:t>
            </a:r>
          </a:p>
        </p:txBody>
      </p:sp>
      <p:sp>
        <p:nvSpPr>
          <p:cNvPr id="19470" name="TextBox 11"/>
          <p:cNvSpPr txBox="1">
            <a:spLocks noChangeArrowheads="1"/>
          </p:cNvSpPr>
          <p:nvPr/>
        </p:nvSpPr>
        <p:spPr bwMode="auto">
          <a:xfrm>
            <a:off x="4356100" y="4797425"/>
            <a:ext cx="1655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 perpetrator is arrested </a:t>
            </a:r>
          </a:p>
        </p:txBody>
      </p:sp>
      <p:sp>
        <p:nvSpPr>
          <p:cNvPr id="19471" name="AutoShape 47"/>
          <p:cNvSpPr>
            <a:spLocks noChangeArrowheads="1"/>
          </p:cNvSpPr>
          <p:nvPr/>
        </p:nvSpPr>
        <p:spPr bwMode="auto">
          <a:xfrm rot="10800000">
            <a:off x="6011863" y="5014913"/>
            <a:ext cx="503237" cy="285750"/>
          </a:xfrm>
          <a:prstGeom prst="homePlate">
            <a:avLst>
              <a:gd name="adj" fmla="val 62911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19472" name="AutoShape 38"/>
          <p:cNvSpPr>
            <a:spLocks noChangeArrowheads="1"/>
          </p:cNvSpPr>
          <p:nvPr/>
        </p:nvSpPr>
        <p:spPr bwMode="auto">
          <a:xfrm rot="5400000">
            <a:off x="7200106" y="2601119"/>
            <a:ext cx="504825" cy="287338"/>
          </a:xfrm>
          <a:prstGeom prst="homePlate">
            <a:avLst>
              <a:gd name="adj" fmla="val 62817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19473" name="AutoShape 47"/>
          <p:cNvSpPr>
            <a:spLocks noChangeArrowheads="1"/>
          </p:cNvSpPr>
          <p:nvPr/>
        </p:nvSpPr>
        <p:spPr bwMode="auto">
          <a:xfrm rot="10800000">
            <a:off x="3924300" y="5013325"/>
            <a:ext cx="501650" cy="287338"/>
          </a:xfrm>
          <a:prstGeom prst="homePlate">
            <a:avLst>
              <a:gd name="adj" fmla="val 62366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19474" name="AutoShape 47"/>
          <p:cNvSpPr>
            <a:spLocks noChangeArrowheads="1"/>
          </p:cNvSpPr>
          <p:nvPr/>
        </p:nvSpPr>
        <p:spPr bwMode="auto">
          <a:xfrm rot="-5400000">
            <a:off x="2615406" y="4263232"/>
            <a:ext cx="542925" cy="338138"/>
          </a:xfrm>
          <a:prstGeom prst="homePlate">
            <a:avLst>
              <a:gd name="adj" fmla="val 62404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19475" name="AutoShape 38"/>
          <p:cNvSpPr>
            <a:spLocks noChangeArrowheads="1"/>
          </p:cNvSpPr>
          <p:nvPr/>
        </p:nvSpPr>
        <p:spPr bwMode="auto">
          <a:xfrm>
            <a:off x="3419475" y="1773238"/>
            <a:ext cx="504825" cy="287337"/>
          </a:xfrm>
          <a:prstGeom prst="homePlate">
            <a:avLst>
              <a:gd name="adj" fmla="val 62818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19476" name="AutoShape 38"/>
          <p:cNvSpPr>
            <a:spLocks noChangeArrowheads="1"/>
          </p:cNvSpPr>
          <p:nvPr/>
        </p:nvSpPr>
        <p:spPr bwMode="auto">
          <a:xfrm>
            <a:off x="5724525" y="1773238"/>
            <a:ext cx="503238" cy="287337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19477" name="AutoShape 38"/>
          <p:cNvSpPr>
            <a:spLocks noChangeArrowheads="1"/>
          </p:cNvSpPr>
          <p:nvPr/>
        </p:nvSpPr>
        <p:spPr bwMode="auto">
          <a:xfrm rot="5400000">
            <a:off x="7272338" y="4113213"/>
            <a:ext cx="503237" cy="287337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8" name="TextBox 11"/>
          <p:cNvSpPr txBox="1">
            <a:spLocks noChangeArrowheads="1"/>
          </p:cNvSpPr>
          <p:nvPr/>
        </p:nvSpPr>
        <p:spPr bwMode="auto">
          <a:xfrm>
            <a:off x="2268538" y="1268413"/>
            <a:ext cx="1295400" cy="936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victim </a:t>
            </a:r>
            <a:r>
              <a:rPr lang="en-GB" b="1">
                <a:solidFill>
                  <a:srgbClr val="C00000"/>
                </a:solidFill>
                <a:latin typeface="Kalinga"/>
                <a:ea typeface="Kalinga"/>
                <a:cs typeface="Kalinga"/>
              </a:rPr>
              <a:t>Doesn’t</a:t>
            </a:r>
          </a:p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report</a:t>
            </a:r>
          </a:p>
        </p:txBody>
      </p:sp>
      <p:grpSp>
        <p:nvGrpSpPr>
          <p:cNvPr id="40" name="Group 39"/>
          <p:cNvGrpSpPr>
            <a:grpSpLocks/>
          </p:cNvGrpSpPr>
          <p:nvPr/>
        </p:nvGrpSpPr>
        <p:grpSpPr bwMode="auto">
          <a:xfrm>
            <a:off x="539750" y="981075"/>
            <a:ext cx="8604250" cy="4824413"/>
            <a:chOff x="323528" y="836712"/>
            <a:chExt cx="8568952" cy="5040560"/>
          </a:xfrm>
        </p:grpSpPr>
        <p:sp>
          <p:nvSpPr>
            <p:cNvPr id="38" name="Rectangle 37"/>
            <p:cNvSpPr/>
            <p:nvPr/>
          </p:nvSpPr>
          <p:spPr>
            <a:xfrm>
              <a:off x="3275232" y="836712"/>
              <a:ext cx="5617248" cy="5040560"/>
            </a:xfrm>
            <a:prstGeom prst="rect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23528" y="2349377"/>
              <a:ext cx="3528764" cy="35278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25" name="Oval 24"/>
          <p:cNvSpPr/>
          <p:nvPr/>
        </p:nvSpPr>
        <p:spPr>
          <a:xfrm>
            <a:off x="2051050" y="981075"/>
            <a:ext cx="1657350" cy="1511300"/>
          </a:xfrm>
          <a:prstGeom prst="ellipse">
            <a:avLst/>
          </a:prstGeom>
          <a:noFill/>
          <a:ln w="1143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9481" name="AutoShape 38"/>
          <p:cNvSpPr>
            <a:spLocks noChangeArrowheads="1"/>
          </p:cNvSpPr>
          <p:nvPr/>
        </p:nvSpPr>
        <p:spPr bwMode="auto">
          <a:xfrm>
            <a:off x="1835150" y="1773238"/>
            <a:ext cx="503238" cy="287337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 descr="Accueil - FIRAH, Fondation Internationale de la Recherche Appliquée sur le Handic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6021388"/>
            <a:ext cx="2462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2" name="Picture 3" descr="survivor pic.jpg"/>
          <p:cNvPicPr>
            <a:picLocks noChangeAspect="1"/>
          </p:cNvPicPr>
          <p:nvPr/>
        </p:nvPicPr>
        <p:blipFill>
          <a:blip r:embed="rId3"/>
          <a:srcRect b="12605"/>
          <a:stretch>
            <a:fillRect/>
          </a:stretch>
        </p:blipFill>
        <p:spPr bwMode="auto">
          <a:xfrm>
            <a:off x="2987675" y="3284538"/>
            <a:ext cx="2447925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92163"/>
          </a:xfrm>
          <a:solidFill>
            <a:srgbClr val="800000"/>
          </a:solidFill>
        </p:spPr>
        <p:txBody>
          <a:bodyPr/>
          <a:lstStyle/>
          <a:p>
            <a:pPr eaLnBrk="1" hangingPunct="1"/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The </a:t>
            </a:r>
            <a:r>
              <a:rPr lang="en-GB" sz="3200" b="1" smtClean="0">
                <a:solidFill>
                  <a:srgbClr val="FFFF00"/>
                </a:solidFill>
                <a:latin typeface="Trebuchet MS" pitchFamily="34" charset="0"/>
              </a:rPr>
              <a:t>Survivor</a:t>
            </a:r>
            <a:r>
              <a:rPr lang="en-GB" sz="3200" b="1" smtClean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(barriers to disclosure)</a:t>
            </a:r>
          </a:p>
        </p:txBody>
      </p: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5540375" y="3359150"/>
            <a:ext cx="3132138" cy="1570038"/>
            <a:chOff x="5540246" y="3359138"/>
            <a:chExt cx="3132155" cy="1569778"/>
          </a:xfrm>
        </p:grpSpPr>
        <p:pic>
          <p:nvPicPr>
            <p:cNvPr id="18" name="Picture 2" descr="C:\Users\Rob\AppData\Local\Microsoft\Windows\Temporary Internet Files\Content.IE5\LV0P99TW\thinking[1]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15316483" flipV="1">
              <a:off x="6321435" y="2577949"/>
              <a:ext cx="1569778" cy="313215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TextBox 9"/>
            <p:cNvSpPr txBox="1"/>
            <p:nvPr/>
          </p:nvSpPr>
          <p:spPr>
            <a:xfrm>
              <a:off x="6588002" y="3490879"/>
              <a:ext cx="1655772" cy="1199951"/>
            </a:xfrm>
            <a:prstGeom prst="rect">
              <a:avLst/>
            </a:prstGeom>
            <a:noFill/>
          </p:spPr>
          <p:txBody>
            <a:bodyPr lIns="91431" tIns="45715" rIns="91431" bIns="45715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alinga" pitchFamily="34" charset="0"/>
                  <a:cs typeface="Kalinga" pitchFamily="34" charset="0"/>
                </a:rPr>
                <a:t>I’m so ashamed, was it my fault?</a:t>
              </a:r>
            </a:p>
          </p:txBody>
        </p:sp>
      </p:grp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317500" y="1484313"/>
            <a:ext cx="3760788" cy="2486025"/>
            <a:chOff x="316457" y="1695430"/>
            <a:chExt cx="3761572" cy="2485546"/>
          </a:xfrm>
        </p:grpSpPr>
        <p:pic>
          <p:nvPicPr>
            <p:cNvPr id="9" name="Picture 2" descr="C:\Users\Rob\AppData\Local\Microsoft\Windows\Temporary Internet Files\Content.IE5\LV0P99TW\thinking[1]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16677986" flipH="1">
              <a:off x="1196471" y="1183255"/>
              <a:ext cx="2005291" cy="350710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" name="TextBox 11"/>
            <p:cNvSpPr txBox="1"/>
            <p:nvPr/>
          </p:nvSpPr>
          <p:spPr>
            <a:xfrm>
              <a:off x="970643" y="2349354"/>
              <a:ext cx="1800600" cy="1190396"/>
            </a:xfrm>
            <a:prstGeom prst="rect">
              <a:avLst/>
            </a:prstGeom>
            <a:noFill/>
          </p:spPr>
          <p:txBody>
            <a:bodyPr lIns="91431" tIns="45715" rIns="91431" bIns="45715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alinga" pitchFamily="34" charset="0"/>
                  <a:cs typeface="Kalinga" pitchFamily="34" charset="0"/>
                </a:rPr>
                <a:t>My disability means I find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alinga" pitchFamily="34" charset="0"/>
                  <a:cs typeface="Kalinga" pitchFamily="34" charset="0"/>
                </a:rPr>
                <a:t> it hard to communicate</a:t>
              </a:r>
            </a:p>
          </p:txBody>
        </p:sp>
      </p:grpSp>
      <p:grpSp>
        <p:nvGrpSpPr>
          <p:cNvPr id="20518" name="Group 38"/>
          <p:cNvGrpSpPr>
            <a:grpSpLocks/>
          </p:cNvGrpSpPr>
          <p:nvPr/>
        </p:nvGrpSpPr>
        <p:grpSpPr bwMode="auto">
          <a:xfrm>
            <a:off x="4041775" y="333375"/>
            <a:ext cx="3803650" cy="3749675"/>
            <a:chOff x="2546" y="210"/>
            <a:chExt cx="2396" cy="2362"/>
          </a:xfrm>
        </p:grpSpPr>
        <p:pic>
          <p:nvPicPr>
            <p:cNvPr id="19" name="Picture 2" descr="C:\Users\Rob\AppData\Local\Microsoft\Windows\Temporary Internet Files\Content.IE5\LV0P99TW\thinking[1]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2878845">
              <a:off x="3017" y="436"/>
              <a:ext cx="1451" cy="190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380" y="866"/>
              <a:ext cx="997" cy="750"/>
            </a:xfrm>
            <a:prstGeom prst="rect">
              <a:avLst/>
            </a:prstGeom>
            <a:noFill/>
          </p:spPr>
          <p:txBody>
            <a:bodyPr lIns="91431" tIns="45715" rIns="91431" bIns="45715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alinga" pitchFamily="34" charset="0"/>
                  <a:cs typeface="Kalinga" pitchFamily="34" charset="0"/>
                </a:rPr>
                <a:t>My disability means people don’t believe me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6167859" y="3325242"/>
            <a:ext cx="2497095" cy="1512168"/>
          </a:xfrm>
          <a:prstGeom prst="rect">
            <a:avLst/>
          </a:prstGeom>
          <a:solidFill>
            <a:srgbClr val="8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shame or misplaced guilt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grpSp>
        <p:nvGrpSpPr>
          <p:cNvPr id="20519" name="Group 39"/>
          <p:cNvGrpSpPr>
            <a:grpSpLocks/>
          </p:cNvGrpSpPr>
          <p:nvPr/>
        </p:nvGrpSpPr>
        <p:grpSpPr bwMode="auto">
          <a:xfrm>
            <a:off x="2474913" y="469900"/>
            <a:ext cx="3213100" cy="3297238"/>
            <a:chOff x="1559" y="296"/>
            <a:chExt cx="2024" cy="2077"/>
          </a:xfrm>
        </p:grpSpPr>
        <p:pic>
          <p:nvPicPr>
            <p:cNvPr id="17" name="Picture 2" descr="C:\Users\Rob\AppData\Local\Microsoft\Windows\Temporary Internet Files\Content.IE5\LV0P99TW\thinking[1]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19066349" flipH="1">
              <a:off x="2046" y="415"/>
              <a:ext cx="1051" cy="183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TextBox 10"/>
            <p:cNvSpPr txBox="1"/>
            <p:nvPr/>
          </p:nvSpPr>
          <p:spPr>
            <a:xfrm>
              <a:off x="1972" y="890"/>
              <a:ext cx="953" cy="750"/>
            </a:xfrm>
            <a:prstGeom prst="rect">
              <a:avLst/>
            </a:prstGeom>
            <a:noFill/>
          </p:spPr>
          <p:txBody>
            <a:bodyPr lIns="91431" tIns="45715" rIns="91431" bIns="45715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alinga" pitchFamily="34" charset="0"/>
                  <a:cs typeface="Kalinga" pitchFamily="34" charset="0"/>
                </a:rPr>
                <a:t>He said he would kill me if  I told anyone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595910" y="1310606"/>
            <a:ext cx="2497095" cy="1224136"/>
          </a:xfrm>
          <a:prstGeom prst="rect">
            <a:avLst/>
          </a:prstGeom>
          <a:solidFill>
            <a:srgbClr val="8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threats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2348" y="2173684"/>
            <a:ext cx="2808312" cy="1224137"/>
          </a:xfrm>
          <a:prstGeom prst="rect">
            <a:avLst/>
          </a:prstGeom>
          <a:solidFill>
            <a:srgbClr val="8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Communication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not facilitated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94102" y="1095723"/>
            <a:ext cx="2497094" cy="1656183"/>
          </a:xfrm>
          <a:prstGeom prst="rect">
            <a:avLst/>
          </a:prstGeom>
          <a:solidFill>
            <a:srgbClr val="8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algn="ctr">
              <a:defRPr/>
            </a:pPr>
            <a:endParaRPr lang="en-GB" b="1">
              <a:solidFill>
                <a:srgbClr val="215968"/>
              </a:solidFill>
              <a:latin typeface="Calibri" pitchFamily="34" charset="0"/>
            </a:endParaRPr>
          </a:p>
          <a:p>
            <a:pPr algn="ctr">
              <a:defRPr/>
            </a:pPr>
            <a:r>
              <a:rPr lang="en-GB" sz="2400" b="1">
                <a:solidFill>
                  <a:schemeClr val="bg1"/>
                </a:solidFill>
                <a:cs typeface="Arial" charset="0"/>
              </a:rPr>
              <a:t>not believed /</a:t>
            </a:r>
          </a:p>
          <a:p>
            <a:pPr algn="ctr">
              <a:defRPr/>
            </a:pPr>
            <a:r>
              <a:rPr lang="en-GB" sz="2400" b="1">
                <a:solidFill>
                  <a:schemeClr val="bg1"/>
                </a:solidFill>
                <a:cs typeface="Arial" charset="0"/>
              </a:rPr>
              <a:t>valued</a:t>
            </a:r>
          </a:p>
          <a:p>
            <a:pPr algn="ctr">
              <a:defRPr/>
            </a:pPr>
            <a:endParaRPr lang="en-GB" b="1">
              <a:solidFill>
                <a:srgbClr val="215968"/>
              </a:solidFill>
              <a:latin typeface="Calibri" pitchFamily="34" charset="0"/>
            </a:endParaRPr>
          </a:p>
        </p:txBody>
      </p:sp>
      <p:pic>
        <p:nvPicPr>
          <p:cNvPr id="20500" name="Picture 23" descr="Advantage_Africa_new logo_19thOct13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825" y="6092825"/>
            <a:ext cx="2449513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Straight Connector 26"/>
          <p:cNvCxnSpPr/>
          <p:nvPr/>
        </p:nvCxnSpPr>
        <p:spPr>
          <a:xfrm>
            <a:off x="0" y="6021388"/>
            <a:ext cx="9144000" cy="0"/>
          </a:xfrm>
          <a:prstGeom prst="line">
            <a:avLst/>
          </a:prstGeom>
          <a:ln w="666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2" name="Picture 28" descr="Logo final jpeg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67175" y="6165850"/>
            <a:ext cx="12969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1" name="Group 30"/>
          <p:cNvGrpSpPr>
            <a:grpSpLocks/>
          </p:cNvGrpSpPr>
          <p:nvPr/>
        </p:nvGrpSpPr>
        <p:grpSpPr bwMode="auto">
          <a:xfrm>
            <a:off x="633413" y="3733800"/>
            <a:ext cx="3192462" cy="1825625"/>
            <a:chOff x="633083" y="3733212"/>
            <a:chExt cx="3192652" cy="1825494"/>
          </a:xfrm>
        </p:grpSpPr>
        <p:pic>
          <p:nvPicPr>
            <p:cNvPr id="24" name="Picture 2" descr="C:\Users\Rob\AppData\Local\Microsoft\Windows\Temporary Internet Files\Content.IE5\LV0P99TW\thinking[1]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14161474" flipH="1">
              <a:off x="1316662" y="3049633"/>
              <a:ext cx="1825494" cy="319265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5" name="TextBox 24"/>
            <p:cNvSpPr txBox="1"/>
            <p:nvPr/>
          </p:nvSpPr>
          <p:spPr>
            <a:xfrm>
              <a:off x="1115712" y="4293560"/>
              <a:ext cx="1800332" cy="1200064"/>
            </a:xfrm>
            <a:prstGeom prst="rect">
              <a:avLst/>
            </a:prstGeom>
            <a:noFill/>
          </p:spPr>
          <p:txBody>
            <a:bodyPr lIns="91431" tIns="45715" rIns="91431" bIns="45715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alinga" pitchFamily="34" charset="0"/>
                  <a:cs typeface="Kalinga" pitchFamily="34" charset="0"/>
                </a:rPr>
                <a:t>If I report to authorities they will want money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436811" y="4122663"/>
            <a:ext cx="2808312" cy="1440160"/>
          </a:xfrm>
          <a:prstGeom prst="rect">
            <a:avLst/>
          </a:prstGeom>
          <a:solidFill>
            <a:srgbClr val="8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fear of demands for money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" descr="Accueil - FIRAH, Fondation Internationale de la Recherche Appliquée sur le Handic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6021388"/>
            <a:ext cx="2462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792163"/>
          </a:xfrm>
          <a:solidFill>
            <a:srgbClr val="800000"/>
          </a:solidFill>
        </p:spPr>
        <p:txBody>
          <a:bodyPr/>
          <a:lstStyle/>
          <a:p>
            <a:pPr eaLnBrk="1" hangingPunct="1"/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What </a:t>
            </a:r>
            <a:r>
              <a:rPr lang="en-GB" sz="3200" b="1" smtClean="0">
                <a:solidFill>
                  <a:srgbClr val="FFFF00"/>
                </a:solidFill>
                <a:latin typeface="Trebuchet MS" pitchFamily="34" charset="0"/>
              </a:rPr>
              <a:t>actually</a:t>
            </a:r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 happens in a case of abuse </a:t>
            </a:r>
          </a:p>
        </p:txBody>
      </p:sp>
      <p:sp>
        <p:nvSpPr>
          <p:cNvPr id="21507" name="TextBox 11"/>
          <p:cNvSpPr txBox="1">
            <a:spLocks noChangeArrowheads="1"/>
          </p:cNvSpPr>
          <p:nvPr/>
        </p:nvSpPr>
        <p:spPr bwMode="auto">
          <a:xfrm>
            <a:off x="179388" y="1052513"/>
            <a:ext cx="187166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15" rIns="0" bIns="45715" anchor="ctr"/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sexual attack on a person with a disability happens  </a:t>
            </a:r>
          </a:p>
        </p:txBody>
      </p:sp>
      <p:pic>
        <p:nvPicPr>
          <p:cNvPr id="21508" name="Picture 23" descr="Advantage_Africa_new logo_19thOct1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6092825"/>
            <a:ext cx="2449513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Straight Connector 26"/>
          <p:cNvCxnSpPr/>
          <p:nvPr/>
        </p:nvCxnSpPr>
        <p:spPr>
          <a:xfrm>
            <a:off x="0" y="6021388"/>
            <a:ext cx="9144000" cy="0"/>
          </a:xfrm>
          <a:prstGeom prst="line">
            <a:avLst/>
          </a:prstGeom>
          <a:ln w="666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510" name="Picture 28" descr="Logo final jpeg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67175" y="6165850"/>
            <a:ext cx="12969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1" name="TextBox 11"/>
          <p:cNvSpPr txBox="1">
            <a:spLocks noChangeArrowheads="1"/>
          </p:cNvSpPr>
          <p:nvPr/>
        </p:nvSpPr>
        <p:spPr bwMode="auto">
          <a:xfrm>
            <a:off x="6443663" y="3068638"/>
            <a:ext cx="22320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a proper criminal investigation is initiated  </a:t>
            </a:r>
          </a:p>
        </p:txBody>
      </p:sp>
      <p:sp>
        <p:nvSpPr>
          <p:cNvPr id="21512" name="TextBox 11"/>
          <p:cNvSpPr txBox="1">
            <a:spLocks noChangeArrowheads="1"/>
          </p:cNvSpPr>
          <p:nvPr/>
        </p:nvSpPr>
        <p:spPr bwMode="auto">
          <a:xfrm>
            <a:off x="6227763" y="1220788"/>
            <a:ext cx="22320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victim receives counselling and good medical services  </a:t>
            </a:r>
          </a:p>
        </p:txBody>
      </p:sp>
      <p:sp>
        <p:nvSpPr>
          <p:cNvPr id="21513" name="TextBox 11"/>
          <p:cNvSpPr txBox="1">
            <a:spLocks noChangeArrowheads="1"/>
          </p:cNvSpPr>
          <p:nvPr/>
        </p:nvSpPr>
        <p:spPr bwMode="auto">
          <a:xfrm>
            <a:off x="3924300" y="1196975"/>
            <a:ext cx="16557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proper immediate action is taken</a:t>
            </a:r>
          </a:p>
        </p:txBody>
      </p:sp>
      <p:sp>
        <p:nvSpPr>
          <p:cNvPr id="21514" name="TextBox 11"/>
          <p:cNvSpPr txBox="1">
            <a:spLocks noChangeArrowheads="1"/>
          </p:cNvSpPr>
          <p:nvPr/>
        </p:nvSpPr>
        <p:spPr bwMode="auto">
          <a:xfrm>
            <a:off x="2268538" y="1341438"/>
            <a:ext cx="12969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victim seeks help  </a:t>
            </a:r>
          </a:p>
        </p:txBody>
      </p:sp>
      <p:sp>
        <p:nvSpPr>
          <p:cNvPr id="21515" name="TextBox 11"/>
          <p:cNvSpPr txBox="1">
            <a:spLocks noChangeArrowheads="1"/>
          </p:cNvSpPr>
          <p:nvPr/>
        </p:nvSpPr>
        <p:spPr bwMode="auto">
          <a:xfrm>
            <a:off x="6516688" y="4581525"/>
            <a:ext cx="1943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 evidence is collected and witnesses cooperate </a:t>
            </a:r>
          </a:p>
        </p:txBody>
      </p:sp>
      <p:sp>
        <p:nvSpPr>
          <p:cNvPr id="21516" name="TextBox 11"/>
          <p:cNvSpPr txBox="1">
            <a:spLocks noChangeArrowheads="1"/>
          </p:cNvSpPr>
          <p:nvPr/>
        </p:nvSpPr>
        <p:spPr bwMode="auto">
          <a:xfrm>
            <a:off x="539750" y="2636838"/>
            <a:ext cx="4248150" cy="13239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sz="2000" b="1">
                <a:solidFill>
                  <a:schemeClr val="bg1"/>
                </a:solidFill>
                <a:latin typeface="Kalinga"/>
                <a:ea typeface="Kalinga"/>
                <a:cs typeface="Kalinga"/>
              </a:rPr>
              <a:t>The survivor feels that they have been supported by the service providers and that  justice has been done</a:t>
            </a:r>
          </a:p>
        </p:txBody>
      </p:sp>
      <p:sp>
        <p:nvSpPr>
          <p:cNvPr id="21517" name="TextBox 11"/>
          <p:cNvSpPr txBox="1">
            <a:spLocks noChangeArrowheads="1"/>
          </p:cNvSpPr>
          <p:nvPr/>
        </p:nvSpPr>
        <p:spPr bwMode="auto">
          <a:xfrm>
            <a:off x="2411413" y="4797425"/>
            <a:ext cx="151288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 a fair trial in court takes place</a:t>
            </a:r>
          </a:p>
        </p:txBody>
      </p:sp>
      <p:sp>
        <p:nvSpPr>
          <p:cNvPr id="21518" name="TextBox 11"/>
          <p:cNvSpPr txBox="1">
            <a:spLocks noChangeArrowheads="1"/>
          </p:cNvSpPr>
          <p:nvPr/>
        </p:nvSpPr>
        <p:spPr bwMode="auto">
          <a:xfrm>
            <a:off x="4356100" y="4797425"/>
            <a:ext cx="1655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 perpetrator is arrested </a:t>
            </a:r>
          </a:p>
        </p:txBody>
      </p:sp>
      <p:sp>
        <p:nvSpPr>
          <p:cNvPr id="21519" name="AutoShape 47"/>
          <p:cNvSpPr>
            <a:spLocks noChangeArrowheads="1"/>
          </p:cNvSpPr>
          <p:nvPr/>
        </p:nvSpPr>
        <p:spPr bwMode="auto">
          <a:xfrm rot="10800000">
            <a:off x="6011863" y="5014913"/>
            <a:ext cx="503237" cy="285750"/>
          </a:xfrm>
          <a:prstGeom prst="homePlate">
            <a:avLst>
              <a:gd name="adj" fmla="val 62911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1520" name="AutoShape 38"/>
          <p:cNvSpPr>
            <a:spLocks noChangeArrowheads="1"/>
          </p:cNvSpPr>
          <p:nvPr/>
        </p:nvSpPr>
        <p:spPr bwMode="auto">
          <a:xfrm rot="5400000">
            <a:off x="7200106" y="2601119"/>
            <a:ext cx="504825" cy="287338"/>
          </a:xfrm>
          <a:prstGeom prst="homePlate">
            <a:avLst>
              <a:gd name="adj" fmla="val 62817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1521" name="AutoShape 47"/>
          <p:cNvSpPr>
            <a:spLocks noChangeArrowheads="1"/>
          </p:cNvSpPr>
          <p:nvPr/>
        </p:nvSpPr>
        <p:spPr bwMode="auto">
          <a:xfrm rot="10800000">
            <a:off x="3924300" y="5013325"/>
            <a:ext cx="501650" cy="287338"/>
          </a:xfrm>
          <a:prstGeom prst="homePlate">
            <a:avLst>
              <a:gd name="adj" fmla="val 62366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1522" name="AutoShape 47"/>
          <p:cNvSpPr>
            <a:spLocks noChangeArrowheads="1"/>
          </p:cNvSpPr>
          <p:nvPr/>
        </p:nvSpPr>
        <p:spPr bwMode="auto">
          <a:xfrm rot="-5400000">
            <a:off x="2615406" y="4263232"/>
            <a:ext cx="542925" cy="338138"/>
          </a:xfrm>
          <a:prstGeom prst="homePlate">
            <a:avLst>
              <a:gd name="adj" fmla="val 62404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1523" name="AutoShape 38"/>
          <p:cNvSpPr>
            <a:spLocks noChangeArrowheads="1"/>
          </p:cNvSpPr>
          <p:nvPr/>
        </p:nvSpPr>
        <p:spPr bwMode="auto">
          <a:xfrm>
            <a:off x="3419475" y="1773238"/>
            <a:ext cx="504825" cy="287337"/>
          </a:xfrm>
          <a:prstGeom prst="homePlate">
            <a:avLst>
              <a:gd name="adj" fmla="val 62818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1524" name="AutoShape 38"/>
          <p:cNvSpPr>
            <a:spLocks noChangeArrowheads="1"/>
          </p:cNvSpPr>
          <p:nvPr/>
        </p:nvSpPr>
        <p:spPr bwMode="auto">
          <a:xfrm>
            <a:off x="5724525" y="1773238"/>
            <a:ext cx="503238" cy="287337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1525" name="AutoShape 38"/>
          <p:cNvSpPr>
            <a:spLocks noChangeArrowheads="1"/>
          </p:cNvSpPr>
          <p:nvPr/>
        </p:nvSpPr>
        <p:spPr bwMode="auto">
          <a:xfrm rot="5400000">
            <a:off x="7272338" y="4113213"/>
            <a:ext cx="503237" cy="287337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1526" name="TextBox 11"/>
          <p:cNvSpPr txBox="1">
            <a:spLocks noChangeArrowheads="1"/>
          </p:cNvSpPr>
          <p:nvPr/>
        </p:nvSpPr>
        <p:spPr bwMode="auto">
          <a:xfrm>
            <a:off x="2268538" y="1268413"/>
            <a:ext cx="1295400" cy="936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victim </a:t>
            </a:r>
            <a:r>
              <a:rPr lang="en-GB" b="1">
                <a:solidFill>
                  <a:srgbClr val="C00000"/>
                </a:solidFill>
                <a:latin typeface="Kalinga"/>
                <a:ea typeface="Kalinga"/>
                <a:cs typeface="Kalinga"/>
              </a:rPr>
              <a:t>Doesn’t</a:t>
            </a:r>
          </a:p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report</a:t>
            </a:r>
          </a:p>
        </p:txBody>
      </p:sp>
      <p:grpSp>
        <p:nvGrpSpPr>
          <p:cNvPr id="21527" name="Group 39"/>
          <p:cNvGrpSpPr>
            <a:grpSpLocks/>
          </p:cNvGrpSpPr>
          <p:nvPr/>
        </p:nvGrpSpPr>
        <p:grpSpPr bwMode="auto">
          <a:xfrm>
            <a:off x="539750" y="981075"/>
            <a:ext cx="8604250" cy="4824413"/>
            <a:chOff x="323528" y="836712"/>
            <a:chExt cx="8568952" cy="5040560"/>
          </a:xfrm>
        </p:grpSpPr>
        <p:sp>
          <p:nvSpPr>
            <p:cNvPr id="38" name="Rectangle 37"/>
            <p:cNvSpPr/>
            <p:nvPr/>
          </p:nvSpPr>
          <p:spPr>
            <a:xfrm>
              <a:off x="3275232" y="836712"/>
              <a:ext cx="5617248" cy="5040560"/>
            </a:xfrm>
            <a:prstGeom prst="rect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23528" y="2349377"/>
              <a:ext cx="3528764" cy="35278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25" name="Oval 24"/>
          <p:cNvSpPr/>
          <p:nvPr/>
        </p:nvSpPr>
        <p:spPr>
          <a:xfrm>
            <a:off x="2051050" y="981075"/>
            <a:ext cx="1657350" cy="1511300"/>
          </a:xfrm>
          <a:prstGeom prst="ellipse">
            <a:avLst/>
          </a:prstGeom>
          <a:noFill/>
          <a:ln w="1143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6" name="Circular Arrow 35"/>
          <p:cNvSpPr/>
          <p:nvPr/>
        </p:nvSpPr>
        <p:spPr>
          <a:xfrm rot="663566" flipH="1" flipV="1">
            <a:off x="971550" y="1484313"/>
            <a:ext cx="2160588" cy="2160587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21530" name="AutoShape 38"/>
          <p:cNvSpPr>
            <a:spLocks noChangeArrowheads="1"/>
          </p:cNvSpPr>
          <p:nvPr/>
        </p:nvSpPr>
        <p:spPr bwMode="auto">
          <a:xfrm>
            <a:off x="1835150" y="1773238"/>
            <a:ext cx="503238" cy="287337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31" name="TextBox 11"/>
          <p:cNvSpPr txBox="1">
            <a:spLocks noChangeArrowheads="1"/>
          </p:cNvSpPr>
          <p:nvPr/>
        </p:nvSpPr>
        <p:spPr bwMode="auto">
          <a:xfrm>
            <a:off x="323850" y="3573463"/>
            <a:ext cx="3455988" cy="15684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sz="2000" b="1">
                <a:solidFill>
                  <a:schemeClr val="bg1"/>
                </a:solidFill>
                <a:latin typeface="Kalinga"/>
                <a:ea typeface="Kalinga"/>
                <a:cs typeface="Kalinga"/>
              </a:rPr>
              <a:t>The survivor receives no services  &amp; justice has </a:t>
            </a:r>
            <a:r>
              <a:rPr lang="en-GB" sz="3600" b="1">
                <a:solidFill>
                  <a:schemeClr val="bg1"/>
                </a:solidFill>
                <a:latin typeface="Kalinga"/>
                <a:ea typeface="Kalinga"/>
                <a:cs typeface="Kalinga"/>
              </a:rPr>
              <a:t>NOT</a:t>
            </a:r>
          </a:p>
          <a:p>
            <a:pPr algn="ctr"/>
            <a:r>
              <a:rPr lang="en-GB" sz="2000" b="1">
                <a:solidFill>
                  <a:schemeClr val="bg1"/>
                </a:solidFill>
                <a:latin typeface="Kalinga"/>
                <a:ea typeface="Kalinga"/>
                <a:cs typeface="Kalinga"/>
              </a:rPr>
              <a:t> been done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1" descr="Accueil - FIRAH, Fondation Internationale de la Recherche Appliquée sur le Handic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6021388"/>
            <a:ext cx="2462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792163"/>
          </a:xfrm>
          <a:solidFill>
            <a:srgbClr val="800000"/>
          </a:solidFill>
        </p:spPr>
        <p:txBody>
          <a:bodyPr/>
          <a:lstStyle/>
          <a:p>
            <a:pPr eaLnBrk="1" hangingPunct="1"/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What </a:t>
            </a:r>
            <a:r>
              <a:rPr lang="en-GB" sz="3200" b="1" smtClean="0">
                <a:solidFill>
                  <a:srgbClr val="FFFF00"/>
                </a:solidFill>
                <a:latin typeface="Trebuchet MS" pitchFamily="34" charset="0"/>
              </a:rPr>
              <a:t>actually</a:t>
            </a:r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 happens in a case of abuse </a:t>
            </a:r>
          </a:p>
        </p:txBody>
      </p:sp>
      <p:sp>
        <p:nvSpPr>
          <p:cNvPr id="22531" name="TextBox 11"/>
          <p:cNvSpPr txBox="1">
            <a:spLocks noChangeArrowheads="1"/>
          </p:cNvSpPr>
          <p:nvPr/>
        </p:nvSpPr>
        <p:spPr bwMode="auto">
          <a:xfrm>
            <a:off x="179388" y="1052513"/>
            <a:ext cx="187166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15" rIns="0" bIns="45715" anchor="ctr"/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sexual attack on a person with a disability happens  </a:t>
            </a:r>
          </a:p>
        </p:txBody>
      </p:sp>
      <p:pic>
        <p:nvPicPr>
          <p:cNvPr id="22532" name="Picture 23" descr="Advantage_Africa_new logo_19thOct1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6092825"/>
            <a:ext cx="2449513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Straight Connector 26"/>
          <p:cNvCxnSpPr/>
          <p:nvPr/>
        </p:nvCxnSpPr>
        <p:spPr>
          <a:xfrm>
            <a:off x="0" y="6021388"/>
            <a:ext cx="9144000" cy="0"/>
          </a:xfrm>
          <a:prstGeom prst="line">
            <a:avLst/>
          </a:prstGeom>
          <a:ln w="666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534" name="Picture 28" descr="Logo final jpeg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67175" y="6165850"/>
            <a:ext cx="12969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5" name="TextBox 11"/>
          <p:cNvSpPr txBox="1">
            <a:spLocks noChangeArrowheads="1"/>
          </p:cNvSpPr>
          <p:nvPr/>
        </p:nvSpPr>
        <p:spPr bwMode="auto">
          <a:xfrm>
            <a:off x="6443663" y="3068638"/>
            <a:ext cx="22320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a proper criminal investigation is initiated  </a:t>
            </a:r>
          </a:p>
        </p:txBody>
      </p:sp>
      <p:sp>
        <p:nvSpPr>
          <p:cNvPr id="22536" name="TextBox 11"/>
          <p:cNvSpPr txBox="1">
            <a:spLocks noChangeArrowheads="1"/>
          </p:cNvSpPr>
          <p:nvPr/>
        </p:nvSpPr>
        <p:spPr bwMode="auto">
          <a:xfrm>
            <a:off x="6227763" y="1220788"/>
            <a:ext cx="22320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victim receives counselling and good medical services  </a:t>
            </a:r>
          </a:p>
        </p:txBody>
      </p:sp>
      <p:sp>
        <p:nvSpPr>
          <p:cNvPr id="22537" name="TextBox 11"/>
          <p:cNvSpPr txBox="1">
            <a:spLocks noChangeArrowheads="1"/>
          </p:cNvSpPr>
          <p:nvPr/>
        </p:nvSpPr>
        <p:spPr bwMode="auto">
          <a:xfrm>
            <a:off x="3924300" y="1412875"/>
            <a:ext cx="16557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immediate action is taken</a:t>
            </a:r>
          </a:p>
        </p:txBody>
      </p:sp>
      <p:sp>
        <p:nvSpPr>
          <p:cNvPr id="22538" name="TextBox 11"/>
          <p:cNvSpPr txBox="1">
            <a:spLocks noChangeArrowheads="1"/>
          </p:cNvSpPr>
          <p:nvPr/>
        </p:nvSpPr>
        <p:spPr bwMode="auto">
          <a:xfrm>
            <a:off x="2268538" y="1341438"/>
            <a:ext cx="12969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victim seeks help  </a:t>
            </a:r>
          </a:p>
        </p:txBody>
      </p:sp>
      <p:sp>
        <p:nvSpPr>
          <p:cNvPr id="22539" name="TextBox 11"/>
          <p:cNvSpPr txBox="1">
            <a:spLocks noChangeArrowheads="1"/>
          </p:cNvSpPr>
          <p:nvPr/>
        </p:nvSpPr>
        <p:spPr bwMode="auto">
          <a:xfrm>
            <a:off x="6516688" y="4581525"/>
            <a:ext cx="1943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 evidence is collected and witnesses cooperate </a:t>
            </a:r>
          </a:p>
        </p:txBody>
      </p:sp>
      <p:sp>
        <p:nvSpPr>
          <p:cNvPr id="22540" name="TextBox 11"/>
          <p:cNvSpPr txBox="1">
            <a:spLocks noChangeArrowheads="1"/>
          </p:cNvSpPr>
          <p:nvPr/>
        </p:nvSpPr>
        <p:spPr bwMode="auto">
          <a:xfrm>
            <a:off x="539750" y="2636838"/>
            <a:ext cx="4248150" cy="13239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sz="2000" b="1">
                <a:solidFill>
                  <a:schemeClr val="bg1"/>
                </a:solidFill>
                <a:latin typeface="Kalinga"/>
                <a:ea typeface="Kalinga"/>
                <a:cs typeface="Kalinga"/>
              </a:rPr>
              <a:t>The survivor feels that they have been supported by the service providers and that  justice has been done</a:t>
            </a:r>
          </a:p>
        </p:txBody>
      </p:sp>
      <p:sp>
        <p:nvSpPr>
          <p:cNvPr id="22541" name="TextBox 11"/>
          <p:cNvSpPr txBox="1">
            <a:spLocks noChangeArrowheads="1"/>
          </p:cNvSpPr>
          <p:nvPr/>
        </p:nvSpPr>
        <p:spPr bwMode="auto">
          <a:xfrm>
            <a:off x="2411413" y="4797425"/>
            <a:ext cx="151288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 a fair trial in court takes place</a:t>
            </a:r>
          </a:p>
        </p:txBody>
      </p:sp>
      <p:sp>
        <p:nvSpPr>
          <p:cNvPr id="22542" name="TextBox 11"/>
          <p:cNvSpPr txBox="1">
            <a:spLocks noChangeArrowheads="1"/>
          </p:cNvSpPr>
          <p:nvPr/>
        </p:nvSpPr>
        <p:spPr bwMode="auto">
          <a:xfrm>
            <a:off x="4356100" y="4797425"/>
            <a:ext cx="1655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 perpetrator is arrested </a:t>
            </a:r>
          </a:p>
        </p:txBody>
      </p:sp>
      <p:sp>
        <p:nvSpPr>
          <p:cNvPr id="22543" name="AutoShape 47"/>
          <p:cNvSpPr>
            <a:spLocks noChangeArrowheads="1"/>
          </p:cNvSpPr>
          <p:nvPr/>
        </p:nvSpPr>
        <p:spPr bwMode="auto">
          <a:xfrm rot="10800000">
            <a:off x="6011863" y="5014913"/>
            <a:ext cx="503237" cy="285750"/>
          </a:xfrm>
          <a:prstGeom prst="homePlate">
            <a:avLst>
              <a:gd name="adj" fmla="val 62911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2544" name="AutoShape 38"/>
          <p:cNvSpPr>
            <a:spLocks noChangeArrowheads="1"/>
          </p:cNvSpPr>
          <p:nvPr/>
        </p:nvSpPr>
        <p:spPr bwMode="auto">
          <a:xfrm rot="5400000">
            <a:off x="7200106" y="2601119"/>
            <a:ext cx="504825" cy="287338"/>
          </a:xfrm>
          <a:prstGeom prst="homePlate">
            <a:avLst>
              <a:gd name="adj" fmla="val 62817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2545" name="AutoShape 47"/>
          <p:cNvSpPr>
            <a:spLocks noChangeArrowheads="1"/>
          </p:cNvSpPr>
          <p:nvPr/>
        </p:nvSpPr>
        <p:spPr bwMode="auto">
          <a:xfrm rot="10800000">
            <a:off x="3924300" y="5013325"/>
            <a:ext cx="501650" cy="287338"/>
          </a:xfrm>
          <a:prstGeom prst="homePlate">
            <a:avLst>
              <a:gd name="adj" fmla="val 62366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2546" name="AutoShape 47"/>
          <p:cNvSpPr>
            <a:spLocks noChangeArrowheads="1"/>
          </p:cNvSpPr>
          <p:nvPr/>
        </p:nvSpPr>
        <p:spPr bwMode="auto">
          <a:xfrm rot="-5400000">
            <a:off x="2615406" y="4263232"/>
            <a:ext cx="542925" cy="338138"/>
          </a:xfrm>
          <a:prstGeom prst="homePlate">
            <a:avLst>
              <a:gd name="adj" fmla="val 62404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2547" name="AutoShape 38"/>
          <p:cNvSpPr>
            <a:spLocks noChangeArrowheads="1"/>
          </p:cNvSpPr>
          <p:nvPr/>
        </p:nvSpPr>
        <p:spPr bwMode="auto">
          <a:xfrm>
            <a:off x="5724525" y="1773238"/>
            <a:ext cx="503238" cy="287337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2548" name="AutoShape 38"/>
          <p:cNvSpPr>
            <a:spLocks noChangeArrowheads="1"/>
          </p:cNvSpPr>
          <p:nvPr/>
        </p:nvSpPr>
        <p:spPr bwMode="auto">
          <a:xfrm rot="5400000">
            <a:off x="7272338" y="4113213"/>
            <a:ext cx="503237" cy="287337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grpSp>
        <p:nvGrpSpPr>
          <p:cNvPr id="37" name="Group 36"/>
          <p:cNvGrpSpPr>
            <a:grpSpLocks/>
          </p:cNvGrpSpPr>
          <p:nvPr/>
        </p:nvGrpSpPr>
        <p:grpSpPr bwMode="auto">
          <a:xfrm>
            <a:off x="395288" y="981075"/>
            <a:ext cx="8569325" cy="4824413"/>
            <a:chOff x="395536" y="980728"/>
            <a:chExt cx="8568952" cy="4824536"/>
          </a:xfrm>
        </p:grpSpPr>
        <p:sp>
          <p:nvSpPr>
            <p:cNvPr id="38" name="Rectangle 37"/>
            <p:cNvSpPr/>
            <p:nvPr/>
          </p:nvSpPr>
          <p:spPr>
            <a:xfrm>
              <a:off x="5724541" y="980728"/>
              <a:ext cx="3239947" cy="4824536"/>
            </a:xfrm>
            <a:prstGeom prst="rect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95536" y="2428565"/>
              <a:ext cx="5471874" cy="33766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22550" name="AutoShape 38"/>
          <p:cNvSpPr>
            <a:spLocks noChangeArrowheads="1"/>
          </p:cNvSpPr>
          <p:nvPr/>
        </p:nvSpPr>
        <p:spPr bwMode="auto">
          <a:xfrm>
            <a:off x="1835150" y="1773238"/>
            <a:ext cx="503238" cy="287337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32" name="TextBox 11"/>
          <p:cNvSpPr txBox="1">
            <a:spLocks noChangeArrowheads="1"/>
          </p:cNvSpPr>
          <p:nvPr/>
        </p:nvSpPr>
        <p:spPr bwMode="auto">
          <a:xfrm>
            <a:off x="3851275" y="1220788"/>
            <a:ext cx="1800225" cy="1200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The attack is </a:t>
            </a:r>
            <a:r>
              <a:rPr lang="en-GB" b="1">
                <a:solidFill>
                  <a:srgbClr val="C00000"/>
                </a:solidFill>
                <a:latin typeface="Kalinga"/>
                <a:ea typeface="Kalinga"/>
                <a:cs typeface="Kalinga"/>
              </a:rPr>
              <a:t>reported to family and village elders</a:t>
            </a:r>
          </a:p>
        </p:txBody>
      </p:sp>
      <p:sp>
        <p:nvSpPr>
          <p:cNvPr id="31" name="Oval 30"/>
          <p:cNvSpPr/>
          <p:nvPr/>
        </p:nvSpPr>
        <p:spPr>
          <a:xfrm>
            <a:off x="3708400" y="908050"/>
            <a:ext cx="2087563" cy="1728788"/>
          </a:xfrm>
          <a:prstGeom prst="ellipse">
            <a:avLst/>
          </a:prstGeom>
          <a:noFill/>
          <a:ln w="1143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2553" name="AutoShape 38"/>
          <p:cNvSpPr>
            <a:spLocks noChangeArrowheads="1"/>
          </p:cNvSpPr>
          <p:nvPr/>
        </p:nvSpPr>
        <p:spPr bwMode="auto">
          <a:xfrm>
            <a:off x="3419475" y="1773238"/>
            <a:ext cx="504825" cy="287337"/>
          </a:xfrm>
          <a:prstGeom prst="homePlate">
            <a:avLst>
              <a:gd name="adj" fmla="val 62818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http://t3.gstatic.com/images?q=tbn:ANd9GcR72CqneHaCCoWO0F1ninY0tqNZBkeLtSwCwL83x_L20YBbWAq4"/>
          <p:cNvPicPr>
            <a:picLocks noChangeAspect="1" noChangeArrowheads="1"/>
          </p:cNvPicPr>
          <p:nvPr/>
        </p:nvPicPr>
        <p:blipFill>
          <a:blip r:embed="rId2"/>
          <a:srcRect l="24001" t="24902" r="25334" b="30627"/>
          <a:stretch>
            <a:fillRect/>
          </a:stretch>
        </p:blipFill>
        <p:spPr bwMode="auto">
          <a:xfrm>
            <a:off x="3419475" y="3860800"/>
            <a:ext cx="3284538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3590" name="Group 38"/>
          <p:cNvGrpSpPr>
            <a:grpSpLocks/>
          </p:cNvGrpSpPr>
          <p:nvPr/>
        </p:nvGrpSpPr>
        <p:grpSpPr bwMode="auto">
          <a:xfrm>
            <a:off x="-180975" y="2565400"/>
            <a:ext cx="4151313" cy="3938588"/>
            <a:chOff x="-114" y="1616"/>
            <a:chExt cx="2615" cy="2481"/>
          </a:xfrm>
        </p:grpSpPr>
        <p:pic>
          <p:nvPicPr>
            <p:cNvPr id="24" name="Picture 2" descr="C:\Users\Rob\AppData\Local\Microsoft\Windows\Temporary Internet Files\Content.IE5\LV0P99TW\thinking[1]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14161474" flipH="1">
              <a:off x="404" y="1818"/>
              <a:ext cx="1580" cy="208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3588" name="TextBox 24"/>
            <p:cNvSpPr txBox="1">
              <a:spLocks noChangeArrowheads="1"/>
            </p:cNvSpPr>
            <p:nvPr/>
          </p:nvSpPr>
          <p:spPr bwMode="auto">
            <a:xfrm>
              <a:off x="385" y="2568"/>
              <a:ext cx="1315" cy="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1" tIns="45715" rIns="91431" bIns="45715">
              <a:spAutoFit/>
            </a:bodyPr>
            <a:lstStyle/>
            <a:p>
              <a:pPr algn="ctr"/>
              <a:r>
                <a:rPr lang="en-GB" b="1">
                  <a:solidFill>
                    <a:srgbClr val="404040"/>
                  </a:solidFill>
                  <a:latin typeface="Kalinga"/>
                  <a:ea typeface="Kalinga"/>
                  <a:cs typeface="Kalinga"/>
                </a:rPr>
                <a:t>This will shame the whole community &amp;</a:t>
              </a:r>
            </a:p>
            <a:p>
              <a:pPr algn="ctr"/>
              <a:r>
                <a:rPr lang="en-GB" b="1">
                  <a:solidFill>
                    <a:srgbClr val="404040"/>
                  </a:solidFill>
                  <a:latin typeface="Kalinga"/>
                  <a:ea typeface="Kalinga"/>
                  <a:cs typeface="Kalinga"/>
                </a:rPr>
                <a:t>the family want</a:t>
              </a:r>
            </a:p>
            <a:p>
              <a:pPr algn="ctr"/>
              <a:r>
                <a:rPr lang="en-GB" b="1">
                  <a:solidFill>
                    <a:srgbClr val="404040"/>
                  </a:solidFill>
                  <a:latin typeface="Kalinga"/>
                  <a:ea typeface="Kalinga"/>
                  <a:cs typeface="Kalinga"/>
                </a:rPr>
                <a:t>to stay silent</a:t>
              </a:r>
            </a:p>
          </p:txBody>
        </p:sp>
      </p:grpSp>
      <p:pic>
        <p:nvPicPr>
          <p:cNvPr id="23555" name="Picture 1" descr="Accueil - FIRAH, Fondation Internationale de la Recherche Appliquée sur le Handica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16688" y="6021388"/>
            <a:ext cx="2462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92163"/>
          </a:xfrm>
          <a:solidFill>
            <a:srgbClr val="800000"/>
          </a:solidFill>
        </p:spPr>
        <p:txBody>
          <a:bodyPr/>
          <a:lstStyle/>
          <a:p>
            <a:pPr eaLnBrk="1" hangingPunct="1"/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The </a:t>
            </a:r>
            <a:r>
              <a:rPr lang="en-GB" sz="3200" b="1" smtClean="0">
                <a:solidFill>
                  <a:srgbClr val="FFFF00"/>
                </a:solidFill>
                <a:latin typeface="Trebuchet MS" pitchFamily="34" charset="0"/>
              </a:rPr>
              <a:t>Community</a:t>
            </a:r>
            <a:r>
              <a:rPr lang="en-GB" sz="3200" b="1" smtClean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(barriers to disclosure)</a:t>
            </a:r>
          </a:p>
        </p:txBody>
      </p: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6011863" y="3068638"/>
            <a:ext cx="3132137" cy="2270125"/>
            <a:chOff x="5529217" y="3347629"/>
            <a:chExt cx="3132155" cy="2270582"/>
          </a:xfrm>
        </p:grpSpPr>
        <p:pic>
          <p:nvPicPr>
            <p:cNvPr id="18" name="Picture 2" descr="C:\Users\Rob\AppData\Local\Microsoft\Windows\Temporary Internet Files\Content.IE5\LV0P99TW\thinking[1]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15316483" flipV="1">
              <a:off x="5960004" y="2916842"/>
              <a:ext cx="2270582" cy="313215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TextBox 9"/>
            <p:cNvSpPr txBox="1"/>
            <p:nvPr/>
          </p:nvSpPr>
          <p:spPr>
            <a:xfrm>
              <a:off x="6465847" y="3635024"/>
              <a:ext cx="1871673" cy="1478261"/>
            </a:xfrm>
            <a:prstGeom prst="rect">
              <a:avLst/>
            </a:prstGeom>
            <a:noFill/>
          </p:spPr>
          <p:txBody>
            <a:bodyPr lIns="91431" tIns="45715" rIns="91431" bIns="45715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alinga" pitchFamily="34" charset="0"/>
                  <a:cs typeface="Kalinga" pitchFamily="34" charset="0"/>
                </a:rPr>
                <a:t>The perpetrator is a powerful man, let us just forget it</a:t>
              </a:r>
            </a:p>
          </p:txBody>
        </p:sp>
      </p:grp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339725" y="1677988"/>
            <a:ext cx="3760788" cy="2486025"/>
            <a:chOff x="316457" y="1695430"/>
            <a:chExt cx="3761572" cy="2485546"/>
          </a:xfrm>
        </p:grpSpPr>
        <p:pic>
          <p:nvPicPr>
            <p:cNvPr id="9" name="Picture 2" descr="C:\Users\Rob\AppData\Local\Microsoft\Windows\Temporary Internet Files\Content.IE5\LV0P99TW\thinking[1]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16677986" flipH="1">
              <a:off x="1196471" y="1183255"/>
              <a:ext cx="2005291" cy="350710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" name="TextBox 11"/>
            <p:cNvSpPr txBox="1"/>
            <p:nvPr/>
          </p:nvSpPr>
          <p:spPr>
            <a:xfrm>
              <a:off x="970643" y="2347766"/>
              <a:ext cx="1800600" cy="915812"/>
            </a:xfrm>
            <a:prstGeom prst="rect">
              <a:avLst/>
            </a:prstGeom>
            <a:noFill/>
          </p:spPr>
          <p:txBody>
            <a:bodyPr lIns="91431" tIns="45715" rIns="91431" bIns="45715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alinga" pitchFamily="34" charset="0"/>
                  <a:cs typeface="Kalinga" pitchFamily="34" charset="0"/>
                </a:rPr>
                <a:t>I’m not sure of the law in this matter</a:t>
              </a:r>
            </a:p>
          </p:txBody>
        </p:sp>
      </p:grpSp>
      <p:grpSp>
        <p:nvGrpSpPr>
          <p:cNvPr id="31" name="Group 30"/>
          <p:cNvGrpSpPr>
            <a:grpSpLocks/>
          </p:cNvGrpSpPr>
          <p:nvPr/>
        </p:nvGrpSpPr>
        <p:grpSpPr bwMode="auto">
          <a:xfrm>
            <a:off x="4040188" y="365125"/>
            <a:ext cx="3805237" cy="3751263"/>
            <a:chOff x="4041648" y="365760"/>
            <a:chExt cx="3803904" cy="3749040"/>
          </a:xfrm>
        </p:grpSpPr>
        <p:pic>
          <p:nvPicPr>
            <p:cNvPr id="19" name="Picture 2" descr="C:\Users\Rob\AppData\Local\Microsoft\Windows\Temporary Internet Files\Content.IE5\LV0P99TW\thinking[1]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2878845">
              <a:off x="4789461" y="725177"/>
              <a:ext cx="2303635" cy="302636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3582" name="TextBox 12"/>
            <p:cNvSpPr txBox="1">
              <a:spLocks noChangeArrowheads="1"/>
            </p:cNvSpPr>
            <p:nvPr/>
          </p:nvSpPr>
          <p:spPr bwMode="auto">
            <a:xfrm>
              <a:off x="5366746" y="1241541"/>
              <a:ext cx="1798008" cy="1738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1" tIns="45715" rIns="91431" bIns="45715">
              <a:spAutoFit/>
            </a:bodyPr>
            <a:lstStyle/>
            <a:p>
              <a:pPr algn="ctr"/>
              <a:r>
                <a:rPr lang="en-GB" b="1">
                  <a:solidFill>
                    <a:srgbClr val="404040"/>
                  </a:solidFill>
                  <a:latin typeface="Kalinga"/>
                  <a:ea typeface="Kalinga"/>
                  <a:cs typeface="Kalinga"/>
                </a:rPr>
                <a:t>Give the victim’s father a goat and the family will soon get over it</a:t>
              </a:r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2339975" y="319088"/>
            <a:ext cx="3565525" cy="3614737"/>
            <a:chOff x="2699253" y="310764"/>
            <a:chExt cx="2763865" cy="3615095"/>
          </a:xfrm>
        </p:grpSpPr>
        <p:pic>
          <p:nvPicPr>
            <p:cNvPr id="17" name="Picture 2" descr="C:\Users\Rob\AppData\Local\Microsoft\Windows\Temporary Internet Files\Content.IE5\LV0P99TW\thinking[1]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19066349" flipH="1">
              <a:off x="3247821" y="658697"/>
              <a:ext cx="1668430" cy="291796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3580" name="TextBox 10"/>
            <p:cNvSpPr txBox="1">
              <a:spLocks noChangeArrowheads="1"/>
            </p:cNvSpPr>
            <p:nvPr/>
          </p:nvSpPr>
          <p:spPr bwMode="auto">
            <a:xfrm>
              <a:off x="3180407" y="1268121"/>
              <a:ext cx="1513604" cy="1465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1" tIns="45715" rIns="91431" bIns="45715">
              <a:spAutoFit/>
            </a:bodyPr>
            <a:lstStyle/>
            <a:p>
              <a:pPr algn="ctr"/>
              <a:r>
                <a:rPr lang="en-GB" b="1">
                  <a:solidFill>
                    <a:srgbClr val="404040"/>
                  </a:solidFill>
                  <a:latin typeface="Kalinga"/>
                  <a:ea typeface="Kalinga"/>
                  <a:cs typeface="Kalinga"/>
                </a:rPr>
                <a:t>Let us arrange</a:t>
              </a:r>
            </a:p>
            <a:p>
              <a:pPr algn="ctr"/>
              <a:r>
                <a:rPr lang="en-GB" b="1">
                  <a:solidFill>
                    <a:srgbClr val="404040"/>
                  </a:solidFill>
                  <a:latin typeface="Kalinga"/>
                  <a:ea typeface="Kalinga"/>
                  <a:cs typeface="Kalinga"/>
                </a:rPr>
                <a:t> a marriage between the perpetrator and victim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49052" y="2125489"/>
            <a:ext cx="2448272" cy="1584176"/>
          </a:xfrm>
          <a:prstGeom prst="rect">
            <a:avLst/>
          </a:prstGeom>
          <a:solidFill>
            <a:srgbClr val="8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local courts mistakenly deal with criminal matters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98924" y="1027336"/>
            <a:ext cx="2304256" cy="1656184"/>
          </a:xfrm>
          <a:prstGeom prst="rect">
            <a:avLst/>
          </a:prstGeom>
          <a:solidFill>
            <a:srgbClr val="8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inappropriate resolutions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37100" y="1320577"/>
            <a:ext cx="2497096" cy="1656184"/>
          </a:xfrm>
          <a:prstGeom prst="rect">
            <a:avLst/>
          </a:prstGeom>
          <a:solidFill>
            <a:srgbClr val="8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petty compensation</a:t>
            </a:r>
          </a:p>
        </p:txBody>
      </p:sp>
      <p:pic>
        <p:nvPicPr>
          <p:cNvPr id="23570" name="Picture 23" descr="Advantage_Africa_new logo_19thOct13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825" y="6092825"/>
            <a:ext cx="2449513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71" name="Picture 28" descr="Logo final jpeg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67175" y="6165850"/>
            <a:ext cx="12969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Box 27"/>
          <p:cNvSpPr txBox="1"/>
          <p:nvPr/>
        </p:nvSpPr>
        <p:spPr>
          <a:xfrm>
            <a:off x="368994" y="4050655"/>
            <a:ext cx="2808313" cy="1440160"/>
          </a:xfrm>
          <a:prstGeom prst="rect">
            <a:avLst/>
          </a:prstGeom>
          <a:solidFill>
            <a:srgbClr val="8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fear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of community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shame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0" y="6021388"/>
            <a:ext cx="9144000" cy="0"/>
          </a:xfrm>
          <a:prstGeom prst="line">
            <a:avLst/>
          </a:prstGeom>
          <a:ln w="666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553746" y="3254821"/>
            <a:ext cx="2497094" cy="1800201"/>
          </a:xfrm>
          <a:prstGeom prst="rect">
            <a:avLst/>
          </a:prstGeom>
          <a:solidFill>
            <a:srgbClr val="8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fear of jeopardising their own positions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869</Words>
  <Application>Microsoft Office PowerPoint</Application>
  <PresentationFormat>Affichage à l'écran (4:3)</PresentationFormat>
  <Paragraphs>153</Paragraphs>
  <Slides>13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0" baseType="lpstr">
      <vt:lpstr>PMingLiU</vt:lpstr>
      <vt:lpstr>Aharoni</vt:lpstr>
      <vt:lpstr>Arial</vt:lpstr>
      <vt:lpstr>Calibri</vt:lpstr>
      <vt:lpstr>Kalinga</vt:lpstr>
      <vt:lpstr>Trebuchet MS</vt:lpstr>
      <vt:lpstr>Office Theme</vt:lpstr>
      <vt:lpstr>Présentation PowerPoint</vt:lpstr>
      <vt:lpstr>The motivation for our research</vt:lpstr>
      <vt:lpstr>What should happen in a case of abuse </vt:lpstr>
      <vt:lpstr>The Perpetrators (why they abuse)</vt:lpstr>
      <vt:lpstr>What actually happens in a case of abuse </vt:lpstr>
      <vt:lpstr>The Survivor (barriers to disclosure)</vt:lpstr>
      <vt:lpstr>What actually happens in a case of abuse </vt:lpstr>
      <vt:lpstr>What actually happens in a case of abuse </vt:lpstr>
      <vt:lpstr>The Community (barriers to disclosure)</vt:lpstr>
      <vt:lpstr>What actually happen in a case of abuse </vt:lpstr>
      <vt:lpstr>What interventions are necessary</vt:lpstr>
      <vt:lpstr>Présentation PowerPoint</vt:lpstr>
      <vt:lpstr>What the Literature Says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Survivor</dc:title>
  <dc:creator>Rob</dc:creator>
  <cp:lastModifiedBy>Cécile VALLEE</cp:lastModifiedBy>
  <cp:revision>287</cp:revision>
  <dcterms:created xsi:type="dcterms:W3CDTF">2015-04-24T13:35:33Z</dcterms:created>
  <dcterms:modified xsi:type="dcterms:W3CDTF">2016-12-16T14:37:47Z</dcterms:modified>
</cp:coreProperties>
</file>